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5"/>
  </p:notesMasterIdLst>
  <p:handoutMasterIdLst>
    <p:handoutMasterId r:id="rId26"/>
  </p:handoutMasterIdLst>
  <p:sldIdLst>
    <p:sldId id="256" r:id="rId2"/>
    <p:sldId id="412" r:id="rId3"/>
    <p:sldId id="413" r:id="rId4"/>
    <p:sldId id="414" r:id="rId5"/>
    <p:sldId id="415" r:id="rId6"/>
    <p:sldId id="416" r:id="rId7"/>
    <p:sldId id="417" r:id="rId8"/>
    <p:sldId id="418" r:id="rId9"/>
    <p:sldId id="419" r:id="rId10"/>
    <p:sldId id="421" r:id="rId11"/>
    <p:sldId id="422" r:id="rId12"/>
    <p:sldId id="423" r:id="rId13"/>
    <p:sldId id="424" r:id="rId14"/>
    <p:sldId id="433" r:id="rId15"/>
    <p:sldId id="425" r:id="rId16"/>
    <p:sldId id="420" r:id="rId17"/>
    <p:sldId id="432" r:id="rId18"/>
    <p:sldId id="426" r:id="rId19"/>
    <p:sldId id="427" r:id="rId20"/>
    <p:sldId id="428" r:id="rId21"/>
    <p:sldId id="429" r:id="rId22"/>
    <p:sldId id="430" r:id="rId23"/>
    <p:sldId id="431" r:id="rId24"/>
  </p:sldIdLst>
  <p:sldSz cx="9144000" cy="6858000" type="screen4x3"/>
  <p:notesSz cx="6646863" cy="9777413"/>
  <p:defaultTextStyle>
    <a:defPPr>
      <a:defRPr lang="fr-FR"/>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0">
          <p15:clr>
            <a:srgbClr val="A4A3A4"/>
          </p15:clr>
        </p15:guide>
        <p15:guide id="2" pos="209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FFCC"/>
    <a:srgbClr val="1D8F2B"/>
    <a:srgbClr val="2A2A82"/>
    <a:srgbClr val="F2F2F2"/>
    <a:srgbClr val="9933FF"/>
    <a:srgbClr val="CC00CC"/>
    <a:srgbClr val="CCCC00"/>
    <a:srgbClr val="9900FF"/>
    <a:srgbClr val="F4E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autoAdjust="0"/>
    <p:restoredTop sz="71087" autoAdjust="0"/>
  </p:normalViewPr>
  <p:slideViewPr>
    <p:cSldViewPr>
      <p:cViewPr varScale="1">
        <p:scale>
          <a:sx n="72" d="100"/>
          <a:sy n="72" d="100"/>
        </p:scale>
        <p:origin x="13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952"/>
    </p:cViewPr>
  </p:sorterViewPr>
  <p:notesViewPr>
    <p:cSldViewPr>
      <p:cViewPr varScale="1">
        <p:scale>
          <a:sx n="62" d="100"/>
          <a:sy n="62" d="100"/>
        </p:scale>
        <p:origin x="-2490" y="-84"/>
      </p:cViewPr>
      <p:guideLst>
        <p:guide orient="horz" pos="3080"/>
        <p:guide pos="209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a:defRPr sz="1100">
                <a:latin typeface="Times" charset="0"/>
              </a:defRPr>
            </a:lvl1pPr>
          </a:lstStyle>
          <a:p>
            <a:pPr>
              <a:defRPr/>
            </a:pPr>
            <a:endParaRPr lang="en-GB"/>
          </a:p>
        </p:txBody>
      </p:sp>
      <p:sp>
        <p:nvSpPr>
          <p:cNvPr id="113667" name="Rectangle 3"/>
          <p:cNvSpPr>
            <a:spLocks noGrp="1" noChangeArrowheads="1"/>
          </p:cNvSpPr>
          <p:nvPr>
            <p:ph type="dt" sz="quarter" idx="1"/>
          </p:nvPr>
        </p:nvSpPr>
        <p:spPr bwMode="auto">
          <a:xfrm>
            <a:off x="3765886"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a:defRPr sz="1100">
                <a:latin typeface="Times" charset="0"/>
              </a:defRPr>
            </a:lvl1pPr>
          </a:lstStyle>
          <a:p>
            <a:pPr>
              <a:defRPr/>
            </a:pPr>
            <a:endParaRPr lang="en-GB"/>
          </a:p>
        </p:txBody>
      </p:sp>
      <p:sp>
        <p:nvSpPr>
          <p:cNvPr id="113668" name="Rectangle 4"/>
          <p:cNvSpPr>
            <a:spLocks noGrp="1" noChangeArrowheads="1"/>
          </p:cNvSpPr>
          <p:nvPr>
            <p:ph type="ftr" sz="quarter" idx="2"/>
          </p:nvPr>
        </p:nvSpPr>
        <p:spPr bwMode="auto">
          <a:xfrm>
            <a:off x="3"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a:defRPr sz="1100">
                <a:latin typeface="Times" charset="0"/>
              </a:defRPr>
            </a:lvl1pPr>
          </a:lstStyle>
          <a:p>
            <a:pPr>
              <a:defRPr/>
            </a:pPr>
            <a:r>
              <a:rPr lang="en-US"/>
              <a:t>Temperature display on a webserver</a:t>
            </a:r>
            <a:endParaRPr lang="en-GB"/>
          </a:p>
        </p:txBody>
      </p:sp>
      <p:sp>
        <p:nvSpPr>
          <p:cNvPr id="113669" name="Rectangle 5"/>
          <p:cNvSpPr>
            <a:spLocks noGrp="1" noChangeArrowheads="1"/>
          </p:cNvSpPr>
          <p:nvPr>
            <p:ph type="sldNum" sz="quarter" idx="3"/>
          </p:nvPr>
        </p:nvSpPr>
        <p:spPr bwMode="auto">
          <a:xfrm>
            <a:off x="3765886" y="9287217"/>
            <a:ext cx="2880978" cy="490198"/>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a:defRPr sz="1100">
                <a:latin typeface="Times" charset="0"/>
              </a:defRPr>
            </a:lvl1pPr>
          </a:lstStyle>
          <a:p>
            <a:pPr>
              <a:defRPr/>
            </a:pPr>
            <a:fld id="{D3C80D1F-E9DD-47DB-BA3B-9C6BCDFCE5D1}" type="slidenum">
              <a:rPr lang="en-GB"/>
              <a:pPr>
                <a:defRPr/>
              </a:pPr>
              <a:t>‹N°›</a:t>
            </a:fld>
            <a:endParaRPr lang="en-GB"/>
          </a:p>
        </p:txBody>
      </p:sp>
    </p:spTree>
    <p:extLst>
      <p:ext uri="{BB962C8B-B14F-4D97-AF65-F5344CB8AC3E}">
        <p14:creationId xmlns:p14="http://schemas.microsoft.com/office/powerpoint/2010/main" val="40462732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3" y="1"/>
            <a:ext cx="2880978"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defTabSz="901363" eaLnBrk="1" hangingPunct="1">
              <a:defRPr sz="1100">
                <a:latin typeface="Arial" pitchFamily="34" charset="0"/>
              </a:defRPr>
            </a:lvl1pPr>
          </a:lstStyle>
          <a:p>
            <a:pPr>
              <a:defRPr/>
            </a:pPr>
            <a:endParaRPr lang="fr-FR"/>
          </a:p>
        </p:txBody>
      </p:sp>
      <p:sp>
        <p:nvSpPr>
          <p:cNvPr id="11267" name="Rectangle 3"/>
          <p:cNvSpPr>
            <a:spLocks noGrp="1" noChangeArrowheads="1"/>
          </p:cNvSpPr>
          <p:nvPr>
            <p:ph type="dt" idx="1"/>
          </p:nvPr>
        </p:nvSpPr>
        <p:spPr bwMode="auto">
          <a:xfrm>
            <a:off x="3764336" y="1"/>
            <a:ext cx="2880977" cy="490198"/>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lvl1pPr algn="r" defTabSz="901363" eaLnBrk="1" hangingPunct="1">
              <a:defRPr sz="1100">
                <a:latin typeface="Arial" pitchFamily="34" charset="0"/>
              </a:defRPr>
            </a:lvl1pPr>
          </a:lstStyle>
          <a:p>
            <a:pPr>
              <a:defRPr/>
            </a:pPr>
            <a:endParaRPr lang="fr-FR"/>
          </a:p>
        </p:txBody>
      </p:sp>
      <p:sp>
        <p:nvSpPr>
          <p:cNvPr id="69636" name="Rectangle 4"/>
          <p:cNvSpPr>
            <a:spLocks noGrp="1" noRot="1" noChangeAspect="1" noChangeArrowheads="1" noTextEdit="1"/>
          </p:cNvSpPr>
          <p:nvPr>
            <p:ph type="sldImg" idx="2"/>
          </p:nvPr>
        </p:nvSpPr>
        <p:spPr bwMode="auto">
          <a:xfrm>
            <a:off x="877888" y="733425"/>
            <a:ext cx="4889500" cy="366712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664842" y="4644391"/>
            <a:ext cx="5317181" cy="4399289"/>
          </a:xfrm>
          <a:prstGeom prst="rect">
            <a:avLst/>
          </a:prstGeom>
          <a:noFill/>
          <a:ln w="9525">
            <a:noFill/>
            <a:miter lim="800000"/>
            <a:headEnd/>
            <a:tailEnd/>
          </a:ln>
          <a:effectLst/>
        </p:spPr>
        <p:txBody>
          <a:bodyPr vert="horz" wrap="square" lIns="90103" tIns="45048" rIns="90103" bIns="45048"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11270" name="Rectangle 6"/>
          <p:cNvSpPr>
            <a:spLocks noGrp="1" noChangeArrowheads="1"/>
          </p:cNvSpPr>
          <p:nvPr>
            <p:ph type="ftr" sz="quarter" idx="4"/>
          </p:nvPr>
        </p:nvSpPr>
        <p:spPr bwMode="auto">
          <a:xfrm>
            <a:off x="3" y="9287217"/>
            <a:ext cx="2880978"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defTabSz="901363" eaLnBrk="1" hangingPunct="1">
              <a:defRPr sz="1100">
                <a:latin typeface="Arial" pitchFamily="34" charset="0"/>
              </a:defRPr>
            </a:lvl1pPr>
          </a:lstStyle>
          <a:p>
            <a:pPr>
              <a:defRPr/>
            </a:pPr>
            <a:r>
              <a:rPr lang="en-US"/>
              <a:t>Temperature display on a webserver</a:t>
            </a:r>
            <a:endParaRPr lang="fr-FR"/>
          </a:p>
        </p:txBody>
      </p:sp>
      <p:sp>
        <p:nvSpPr>
          <p:cNvPr id="11271" name="Rectangle 7"/>
          <p:cNvSpPr>
            <a:spLocks noGrp="1" noChangeArrowheads="1"/>
          </p:cNvSpPr>
          <p:nvPr>
            <p:ph type="sldNum" sz="quarter" idx="5"/>
          </p:nvPr>
        </p:nvSpPr>
        <p:spPr bwMode="auto">
          <a:xfrm>
            <a:off x="3764336" y="9287217"/>
            <a:ext cx="2880977" cy="488636"/>
          </a:xfrm>
          <a:prstGeom prst="rect">
            <a:avLst/>
          </a:prstGeom>
          <a:noFill/>
          <a:ln w="9525">
            <a:noFill/>
            <a:miter lim="800000"/>
            <a:headEnd/>
            <a:tailEnd/>
          </a:ln>
          <a:effectLst/>
        </p:spPr>
        <p:txBody>
          <a:bodyPr vert="horz" wrap="square" lIns="90103" tIns="45048" rIns="90103" bIns="45048" numCol="1" anchor="b" anchorCtr="0" compatLnSpc="1">
            <a:prstTxWarp prst="textNoShape">
              <a:avLst/>
            </a:prstTxWarp>
          </a:bodyPr>
          <a:lstStyle>
            <a:lvl1pPr algn="r" defTabSz="901363" eaLnBrk="1" hangingPunct="1">
              <a:defRPr sz="1100">
                <a:latin typeface="Arial" pitchFamily="34" charset="0"/>
              </a:defRPr>
            </a:lvl1pPr>
          </a:lstStyle>
          <a:p>
            <a:pPr>
              <a:defRPr/>
            </a:pPr>
            <a:fld id="{158855E5-2C16-4E98-8A4F-D1BE89544BA6}" type="slidenum">
              <a:rPr lang="fr-FR"/>
              <a:pPr>
                <a:defRPr/>
              </a:pPr>
              <a:t>‹N°›</a:t>
            </a:fld>
            <a:endParaRPr lang="fr-FR"/>
          </a:p>
        </p:txBody>
      </p:sp>
    </p:spTree>
    <p:extLst>
      <p:ext uri="{BB962C8B-B14F-4D97-AF65-F5344CB8AC3E}">
        <p14:creationId xmlns:p14="http://schemas.microsoft.com/office/powerpoint/2010/main" val="292321145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Usally</a:t>
            </a:r>
            <a:r>
              <a:rPr lang="fr-BE" dirty="0"/>
              <a:t> </a:t>
            </a:r>
            <a:r>
              <a:rPr lang="fr-BE" dirty="0" err="1"/>
              <a:t>what</a:t>
            </a:r>
            <a:r>
              <a:rPr lang="fr-BE" dirty="0"/>
              <a:t> </a:t>
            </a:r>
            <a:r>
              <a:rPr lang="fr-BE" dirty="0" err="1"/>
              <a:t>we</a:t>
            </a:r>
            <a:r>
              <a:rPr lang="fr-BE" dirty="0"/>
              <a:t> can do </a:t>
            </a:r>
            <a:r>
              <a:rPr lang="fr-BE" dirty="0" err="1"/>
              <a:t>with</a:t>
            </a:r>
            <a:r>
              <a:rPr lang="fr-BE" dirty="0"/>
              <a:t> an Arduino for </a:t>
            </a:r>
            <a:r>
              <a:rPr lang="fr-BE" dirty="0" err="1"/>
              <a:t>this</a:t>
            </a:r>
            <a:r>
              <a:rPr lang="fr-BE" dirty="0"/>
              <a:t> </a:t>
            </a:r>
            <a:r>
              <a:rPr lang="fr-BE" dirty="0" err="1"/>
              <a:t>kind</a:t>
            </a:r>
            <a:r>
              <a:rPr lang="fr-BE" dirty="0"/>
              <a:t> of </a:t>
            </a:r>
            <a:r>
              <a:rPr lang="fr-BE" dirty="0" err="1"/>
              <a:t>project</a:t>
            </a:r>
            <a:r>
              <a:rPr lang="fr-BE" dirty="0"/>
              <a:t> </a:t>
            </a:r>
            <a:r>
              <a:rPr lang="fr-BE" dirty="0" err="1"/>
              <a:t>is</a:t>
            </a:r>
            <a:r>
              <a:rPr lang="fr-BE" dirty="0"/>
              <a:t> to </a:t>
            </a:r>
            <a:r>
              <a:rPr lang="fr-BE" dirty="0" err="1"/>
              <a:t>collect</a:t>
            </a:r>
            <a:r>
              <a:rPr lang="fr-BE" dirty="0"/>
              <a:t> voltage or data and </a:t>
            </a:r>
            <a:r>
              <a:rPr lang="fr-BE" dirty="0" err="1"/>
              <a:t>send</a:t>
            </a:r>
            <a:r>
              <a:rPr lang="fr-BE" dirty="0"/>
              <a:t> </a:t>
            </a:r>
            <a:r>
              <a:rPr lang="fr-BE" dirty="0" err="1"/>
              <a:t>them</a:t>
            </a:r>
            <a:r>
              <a:rPr lang="fr-BE" dirty="0"/>
              <a:t> to an </a:t>
            </a:r>
            <a:r>
              <a:rPr lang="fr-BE" dirty="0" err="1"/>
              <a:t>other</a:t>
            </a:r>
            <a:r>
              <a:rPr lang="fr-BE" dirty="0"/>
              <a:t> </a:t>
            </a:r>
            <a:r>
              <a:rPr lang="fr-BE" dirty="0" err="1"/>
              <a:t>device</a:t>
            </a:r>
            <a:endParaRPr lang="fr-BE" dirty="0"/>
          </a:p>
          <a:p>
            <a:r>
              <a:rPr lang="fr-BE" dirty="0"/>
              <a:t>For </a:t>
            </a:r>
            <a:r>
              <a:rPr lang="fr-BE" dirty="0" err="1"/>
              <a:t>this</a:t>
            </a:r>
            <a:r>
              <a:rPr lang="fr-BE" dirty="0"/>
              <a:t> </a:t>
            </a:r>
            <a:r>
              <a:rPr lang="fr-BE" dirty="0" err="1"/>
              <a:t>particular</a:t>
            </a:r>
            <a:r>
              <a:rPr lang="fr-BE" dirty="0"/>
              <a:t> </a:t>
            </a:r>
            <a:r>
              <a:rPr lang="fr-BE" dirty="0" err="1"/>
              <a:t>project</a:t>
            </a:r>
            <a:r>
              <a:rPr lang="fr-BE" dirty="0"/>
              <a:t> as </a:t>
            </a:r>
            <a:r>
              <a:rPr lang="fr-BE" dirty="0" err="1"/>
              <a:t>explained</a:t>
            </a:r>
            <a:r>
              <a:rPr lang="fr-BE" dirty="0"/>
              <a:t> </a:t>
            </a:r>
            <a:r>
              <a:rPr lang="fr-BE" dirty="0" err="1"/>
              <a:t>before</a:t>
            </a:r>
            <a:r>
              <a:rPr lang="fr-BE" dirty="0"/>
              <a:t>, </a:t>
            </a:r>
            <a:r>
              <a:rPr lang="fr-BE" dirty="0" err="1"/>
              <a:t>we</a:t>
            </a:r>
            <a:r>
              <a:rPr lang="fr-BE" dirty="0"/>
              <a:t> </a:t>
            </a:r>
            <a:r>
              <a:rPr lang="fr-BE" dirty="0" err="1"/>
              <a:t>collect</a:t>
            </a:r>
            <a:r>
              <a:rPr lang="fr-BE" dirty="0"/>
              <a:t> the voltage </a:t>
            </a:r>
            <a:r>
              <a:rPr lang="fr-BE" dirty="0" err="1"/>
              <a:t>from</a:t>
            </a:r>
            <a:r>
              <a:rPr lang="fr-BE" dirty="0"/>
              <a:t> the set up and </a:t>
            </a:r>
            <a:r>
              <a:rPr lang="fr-BE" dirty="0" err="1"/>
              <a:t>transfer</a:t>
            </a:r>
            <a:r>
              <a:rPr lang="fr-BE" dirty="0"/>
              <a:t> the data </a:t>
            </a:r>
            <a:r>
              <a:rPr lang="fr-BE" dirty="0" err="1"/>
              <a:t>link</a:t>
            </a:r>
            <a:r>
              <a:rPr lang="fr-BE" dirty="0"/>
              <a:t> to </a:t>
            </a:r>
            <a:r>
              <a:rPr lang="fr-BE" dirty="0" err="1"/>
              <a:t>this</a:t>
            </a:r>
            <a:r>
              <a:rPr lang="fr-BE" dirty="0"/>
              <a:t> voltage </a:t>
            </a:r>
            <a:r>
              <a:rPr lang="fr-BE" dirty="0" err="1"/>
              <a:t>measurement</a:t>
            </a:r>
            <a:r>
              <a:rPr lang="fr-BE" dirty="0"/>
              <a:t> </a:t>
            </a:r>
            <a:r>
              <a:rPr lang="fr-BE" dirty="0" err="1"/>
              <a:t>directly</a:t>
            </a:r>
            <a:r>
              <a:rPr lang="fr-BE" dirty="0"/>
              <a:t> to the ESP </a:t>
            </a:r>
            <a:r>
              <a:rPr lang="fr-BE" dirty="0" err="1"/>
              <a:t>with</a:t>
            </a:r>
            <a:r>
              <a:rPr lang="fr-BE" dirty="0"/>
              <a:t> the help of the Arduino.</a:t>
            </a:r>
          </a:p>
          <a:p>
            <a:r>
              <a:rPr lang="fr-BE" dirty="0"/>
              <a:t>But how </a:t>
            </a:r>
            <a:r>
              <a:rPr lang="fr-BE" dirty="0" err="1"/>
              <a:t>does</a:t>
            </a:r>
            <a:r>
              <a:rPr lang="fr-BE" dirty="0"/>
              <a:t> </a:t>
            </a:r>
            <a:r>
              <a:rPr lang="fr-BE" dirty="0" err="1"/>
              <a:t>it</a:t>
            </a:r>
            <a:r>
              <a:rPr lang="fr-BE" dirty="0"/>
              <a:t> </a:t>
            </a:r>
            <a:r>
              <a:rPr lang="fr-BE" dirty="0" err="1"/>
              <a:t>work</a:t>
            </a:r>
            <a:r>
              <a:rPr lang="fr-BE" dirty="0"/>
              <a:t> ? </a:t>
            </a:r>
          </a:p>
          <a:p>
            <a:r>
              <a:rPr lang="fr-BE" dirty="0"/>
              <a:t>For </a:t>
            </a:r>
            <a:r>
              <a:rPr lang="fr-BE" dirty="0" err="1"/>
              <a:t>you</a:t>
            </a:r>
            <a:r>
              <a:rPr lang="fr-BE" dirty="0"/>
              <a:t> to have a </a:t>
            </a:r>
            <a:r>
              <a:rPr lang="fr-BE" dirty="0" err="1"/>
              <a:t>better</a:t>
            </a:r>
            <a:r>
              <a:rPr lang="fr-BE" dirty="0"/>
              <a:t> </a:t>
            </a:r>
            <a:r>
              <a:rPr lang="fr-BE" dirty="0" err="1"/>
              <a:t>comprehension</a:t>
            </a:r>
            <a:r>
              <a:rPr lang="fr-BE" dirty="0"/>
              <a:t> of how </a:t>
            </a:r>
            <a:r>
              <a:rPr lang="fr-BE" dirty="0" err="1"/>
              <a:t>we</a:t>
            </a:r>
            <a:r>
              <a:rPr lang="fr-BE" dirty="0"/>
              <a:t> </a:t>
            </a:r>
            <a:r>
              <a:rPr lang="fr-BE" dirty="0" err="1"/>
              <a:t>used</a:t>
            </a:r>
            <a:r>
              <a:rPr lang="fr-BE" dirty="0"/>
              <a:t> the Arduino </a:t>
            </a:r>
            <a:r>
              <a:rPr lang="fr-BE" dirty="0" err="1"/>
              <a:t>Uno</a:t>
            </a:r>
            <a:r>
              <a:rPr lang="fr-BE" dirty="0"/>
              <a:t> and </a:t>
            </a:r>
            <a:r>
              <a:rPr lang="fr-BE" dirty="0" err="1"/>
              <a:t>what</a:t>
            </a:r>
            <a:r>
              <a:rPr lang="fr-BE" dirty="0"/>
              <a:t> </a:t>
            </a:r>
            <a:r>
              <a:rPr lang="fr-BE" dirty="0" err="1"/>
              <a:t>is</a:t>
            </a:r>
            <a:r>
              <a:rPr lang="fr-BE" dirty="0"/>
              <a:t> </a:t>
            </a:r>
            <a:r>
              <a:rPr lang="fr-BE" dirty="0" err="1"/>
              <a:t>going</a:t>
            </a:r>
            <a:r>
              <a:rPr lang="fr-BE" dirty="0"/>
              <a:t> on </a:t>
            </a:r>
            <a:r>
              <a:rPr lang="fr-BE" dirty="0" err="1"/>
              <a:t>we</a:t>
            </a:r>
            <a:r>
              <a:rPr lang="fr-BE" dirty="0"/>
              <a:t> </a:t>
            </a:r>
            <a:r>
              <a:rPr lang="fr-BE" dirty="0" err="1"/>
              <a:t>will</a:t>
            </a:r>
            <a:r>
              <a:rPr lang="fr-BE" dirty="0"/>
              <a:t> </a:t>
            </a:r>
            <a:r>
              <a:rPr lang="fr-BE" dirty="0" err="1"/>
              <a:t>explain</a:t>
            </a:r>
            <a:r>
              <a:rPr lang="fr-BE" dirty="0"/>
              <a:t> </a:t>
            </a:r>
            <a:r>
              <a:rPr lang="fr-BE" dirty="0" err="1"/>
              <a:t>some</a:t>
            </a:r>
            <a:r>
              <a:rPr lang="fr-BE" dirty="0"/>
              <a:t> basic concept</a:t>
            </a:r>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10</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45649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how the data will be send we have to look about the how we will put the data transfer in place.</a:t>
            </a:r>
          </a:p>
          <a:p>
            <a:r>
              <a:rPr lang="en-GB" noProof="0" dirty="0"/>
              <a:t>For the wiring we choose to work with the RX-TX connexion </a:t>
            </a:r>
            <a:r>
              <a:rPr lang="en-GB" noProof="0" dirty="0" err="1"/>
              <a:t>blabla</a:t>
            </a:r>
            <a:endParaRPr lang="en-GB" noProof="0" dirty="0"/>
          </a:p>
          <a:p>
            <a:r>
              <a:rPr lang="en-GB" noProof="0" dirty="0"/>
              <a:t>For the Hardware it’s essential to know which implementation we will use whether it is for the Arduino or for the ESP8266.</a:t>
            </a:r>
          </a:p>
          <a:p>
            <a:r>
              <a:rPr lang="en-GB" noProof="0" dirty="0"/>
              <a:t>Here we are looking at the implementation at the signal level</a:t>
            </a:r>
          </a:p>
          <a:p>
            <a:r>
              <a:rPr lang="en-GB" noProof="0" dirty="0"/>
              <a:t>There is essentially 2 kind of implementation : TTL (transistor-transistor-level): VCC=1, idle line or stop bit and Ground=0 ( data bit value) or start bit </a:t>
            </a:r>
          </a:p>
          <a:p>
            <a:r>
              <a:rPr lang="en-GB" noProof="0" dirty="0"/>
              <a:t> and RS-232: lower voltage (-13V) =idle line, data bit of value 1, stop bit. Ground = start bit or bit of value 0,</a:t>
            </a:r>
          </a:p>
          <a:p>
            <a:endParaRPr lang="en-GB" noProof="0" dirty="0"/>
          </a:p>
          <a:p>
            <a:r>
              <a:rPr lang="en-GB" noProof="0" dirty="0"/>
              <a:t>For the Arduino it’s the TTL that prevails but for the ESP when we are using it’s </a:t>
            </a:r>
            <a:r>
              <a:rPr lang="en-GB" noProof="0" dirty="0" err="1"/>
              <a:t>wifi</a:t>
            </a:r>
            <a:r>
              <a:rPr lang="en-GB" noProof="0" dirty="0"/>
              <a:t> module it’s the RS-232 that prevails</a:t>
            </a:r>
          </a:p>
          <a:p>
            <a:endParaRPr lang="en-GB" noProof="0"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11</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04552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Serial communication is designed to allow just two devices to communicate across one serial bus. If more than one device is trying to transmit on the same serial line you could run into bus-contention. Dun </a:t>
            </a:r>
            <a:r>
              <a:rPr lang="en-US" dirty="0" err="1"/>
              <a:t>dun</a:t>
            </a:r>
            <a:r>
              <a:rPr lang="en-US" dirty="0"/>
              <a:t> dun….</a:t>
            </a:r>
          </a:p>
          <a:p>
            <a:r>
              <a:rPr lang="en-US" dirty="0"/>
              <a:t>For example, if you’re connecting a GPS module up to your Arduino, you may just wire that module’s TX line up the Arduino’s RX line. But that Arduino RX pin is already wired up to the TX pin of the USB-to-serial converter, which is used whenever you program the Arduino or use the </a:t>
            </a:r>
            <a:r>
              <a:rPr lang="en-US" i="1" dirty="0"/>
              <a:t>Serial Monitor</a:t>
            </a:r>
            <a:r>
              <a:rPr lang="en-US" dirty="0"/>
              <a:t>. This sets up the potential situation where both the GPS module and FTDI chip are trying to transmit on the same line at the same time.</a:t>
            </a:r>
          </a:p>
          <a:p>
            <a:endParaRPr lang="fr-BE" dirty="0"/>
          </a:p>
          <a:p>
            <a:endParaRPr lang="fr-BE" dirty="0"/>
          </a:p>
          <a:p>
            <a:r>
              <a:rPr lang="en-US" dirty="0"/>
              <a:t>It can be safe to connect multiple receiving devices to a single transmitting device.  Even if it’s not really recommended it will work </a:t>
            </a:r>
            <a:endParaRPr lang="fr-BE"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12</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00329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marL="0" marR="0" lvl="0" indent="0" algn="r" defTabSz="901363" rtl="0" eaLnBrk="1" fontAlgn="base" latinLnBrk="0" hangingPunct="1">
              <a:lnSpc>
                <a:spcPct val="100000"/>
              </a:lnSpc>
              <a:spcBef>
                <a:spcPct val="0"/>
              </a:spcBef>
              <a:spcAft>
                <a:spcPct val="0"/>
              </a:spcAft>
              <a:buClrTx/>
              <a:buSzTx/>
              <a:buFontTx/>
              <a:buNone/>
              <a:tabLst/>
              <a:defRPr/>
            </a:pPr>
            <a:fld id="{158855E5-2C16-4E98-8A4F-D1BE89544BA6}" type="slidenum">
              <a:rPr kumimoji="0" lang="fr-FR" sz="11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01363" rtl="0" eaLnBrk="1" fontAlgn="base" latinLnBrk="0" hangingPunct="1">
                <a:lnSpc>
                  <a:spcPct val="100000"/>
                </a:lnSpc>
                <a:spcBef>
                  <a:spcPct val="0"/>
                </a:spcBef>
                <a:spcAft>
                  <a:spcPct val="0"/>
                </a:spcAft>
                <a:buClrTx/>
                <a:buSzTx/>
                <a:buFontTx/>
                <a:buNone/>
                <a:tabLst/>
                <a:defRPr/>
              </a:pPr>
              <a:t>13</a:t>
            </a:fld>
            <a:endParaRPr kumimoji="0" lang="fr-FR" sz="11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86850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First of all, </a:t>
            </a:r>
            <a:r>
              <a:rPr lang="fr-BE" dirty="0" err="1"/>
              <a:t>we</a:t>
            </a:r>
            <a:r>
              <a:rPr lang="fr-BE" dirty="0"/>
              <a:t> have to know </a:t>
            </a:r>
            <a:r>
              <a:rPr lang="fr-BE" dirty="0" err="1"/>
              <a:t>that</a:t>
            </a:r>
            <a:r>
              <a:rPr lang="fr-BE" dirty="0"/>
              <a:t> data can </a:t>
            </a:r>
            <a:r>
              <a:rPr lang="fr-BE" dirty="0" err="1"/>
              <a:t>be</a:t>
            </a:r>
            <a:r>
              <a:rPr lang="fr-BE" dirty="0"/>
              <a:t> </a:t>
            </a:r>
            <a:r>
              <a:rPr lang="fr-BE" dirty="0" err="1"/>
              <a:t>send</a:t>
            </a:r>
            <a:r>
              <a:rPr lang="fr-BE" dirty="0"/>
              <a:t> </a:t>
            </a:r>
            <a:r>
              <a:rPr lang="fr-BE" dirty="0" err="1"/>
              <a:t>through</a:t>
            </a:r>
            <a:r>
              <a:rPr lang="fr-BE" dirty="0"/>
              <a:t> 2 types of interface </a:t>
            </a:r>
            <a:r>
              <a:rPr lang="fr-BE" dirty="0" err="1"/>
              <a:t>stream</a:t>
            </a:r>
            <a:r>
              <a:rPr lang="fr-BE" dirty="0"/>
              <a:t> : the </a:t>
            </a:r>
            <a:r>
              <a:rPr lang="fr-BE" dirty="0" err="1"/>
              <a:t>Parallel</a:t>
            </a:r>
            <a:r>
              <a:rPr lang="fr-BE" dirty="0"/>
              <a:t> and the Serial </a:t>
            </a:r>
            <a:r>
              <a:rPr lang="fr-BE" dirty="0" err="1"/>
              <a:t>stream</a:t>
            </a:r>
            <a:r>
              <a:rPr lang="fr-BE" dirty="0"/>
              <a:t>.</a:t>
            </a:r>
          </a:p>
          <a:p>
            <a:r>
              <a:rPr lang="fr-BE" dirty="0"/>
              <a:t>The </a:t>
            </a:r>
            <a:r>
              <a:rPr lang="fr-BE" dirty="0" err="1"/>
              <a:t>parallel</a:t>
            </a:r>
            <a:r>
              <a:rPr lang="fr-BE" dirty="0"/>
              <a:t> use a multiple </a:t>
            </a:r>
            <a:r>
              <a:rPr lang="fr-BE" dirty="0" err="1"/>
              <a:t>transfer</a:t>
            </a:r>
            <a:r>
              <a:rPr lang="fr-BE" dirty="0"/>
              <a:t> bits at the </a:t>
            </a:r>
            <a:r>
              <a:rPr lang="fr-BE" dirty="0" err="1"/>
              <a:t>same</a:t>
            </a:r>
            <a:r>
              <a:rPr lang="fr-BE" dirty="0"/>
              <a:t> time and the serial </a:t>
            </a:r>
            <a:r>
              <a:rPr lang="fr-BE" dirty="0" err="1"/>
              <a:t>stream</a:t>
            </a:r>
            <a:r>
              <a:rPr lang="fr-BE" dirty="0"/>
              <a:t> use a single bit </a:t>
            </a:r>
            <a:r>
              <a:rPr lang="fr-BE" dirty="0" err="1"/>
              <a:t>transfer</a:t>
            </a:r>
            <a:r>
              <a:rPr lang="fr-BE" dirty="0"/>
              <a:t> </a:t>
            </a:r>
            <a:r>
              <a:rPr lang="fr-BE" dirty="0" err="1"/>
              <a:t>which</a:t>
            </a:r>
            <a:r>
              <a:rPr lang="fr-BE" dirty="0"/>
              <a:t> </a:t>
            </a:r>
            <a:r>
              <a:rPr lang="fr-BE" dirty="0" err="1"/>
              <a:t>correspnd</a:t>
            </a:r>
            <a:r>
              <a:rPr lang="fr-BE" dirty="0"/>
              <a:t> to 1 bit at the time.</a:t>
            </a:r>
          </a:p>
          <a:p>
            <a:r>
              <a:rPr lang="en-GB" noProof="0" dirty="0"/>
              <a:t>For this project we will essentially focus our transmission on the serial stream. </a:t>
            </a:r>
          </a:p>
          <a:p>
            <a:r>
              <a:rPr lang="en-GB" noProof="0" dirty="0"/>
              <a:t>Even if the parallel stream offer a faster transfer the serial stream is more suitable for the application we are looking for </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19</a:t>
            </a:fld>
            <a:endParaRPr lang="fr-FR"/>
          </a:p>
        </p:txBody>
      </p:sp>
    </p:spTree>
    <p:extLst>
      <p:ext uri="{BB962C8B-B14F-4D97-AF65-F5344CB8AC3E}">
        <p14:creationId xmlns:p14="http://schemas.microsoft.com/office/powerpoint/2010/main" val="35048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that we will use the serial transmission we have to discuss about the way we want to send the data.</a:t>
            </a:r>
          </a:p>
          <a:p>
            <a:r>
              <a:rPr lang="en-GB" noProof="0" dirty="0"/>
              <a:t>Indeed we can send the data via an asynchronous or a synchronous serial interface with each of these methods has its cons and pros.</a:t>
            </a:r>
          </a:p>
          <a:p>
            <a:r>
              <a:rPr lang="en-GB" noProof="0" dirty="0"/>
              <a:t>Slide …but by choosing a good baud rate and for the final goal of the project we don’t specially need a fast transmission. More over </a:t>
            </a:r>
          </a:p>
          <a:p>
            <a:r>
              <a:rPr lang="en-GB" noProof="0" dirty="0"/>
              <a:t>To simplify the wiring we choose to opt for an asynchronous serial transmission. </a:t>
            </a:r>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20</a:t>
            </a:fld>
            <a:endParaRPr lang="fr-FR"/>
          </a:p>
        </p:txBody>
      </p:sp>
    </p:spTree>
    <p:extLst>
      <p:ext uri="{BB962C8B-B14F-4D97-AF65-F5344CB8AC3E}">
        <p14:creationId xmlns:p14="http://schemas.microsoft.com/office/powerpoint/2010/main" val="52668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dirty="0"/>
              <a:t>Now that we know how the data will be send we have to look about the how we will put the data transfer in place.</a:t>
            </a:r>
          </a:p>
          <a:p>
            <a:r>
              <a:rPr lang="en-GB" noProof="0" dirty="0"/>
              <a:t>For the wiring we choose to work with the RX-TX connexion </a:t>
            </a:r>
            <a:r>
              <a:rPr lang="en-GB" noProof="0" dirty="0" err="1"/>
              <a:t>blabla</a:t>
            </a:r>
            <a:endParaRPr lang="en-GB" noProof="0" dirty="0"/>
          </a:p>
          <a:p>
            <a:r>
              <a:rPr lang="en-GB" noProof="0" dirty="0"/>
              <a:t>For the Hardware it’s essential to know which implementation we will use whether it is for the Arduino or for the ESP8266.</a:t>
            </a:r>
          </a:p>
          <a:p>
            <a:r>
              <a:rPr lang="en-GB" noProof="0" dirty="0"/>
              <a:t>Here we are looking at the implementation at the signal level</a:t>
            </a:r>
          </a:p>
          <a:p>
            <a:r>
              <a:rPr lang="en-GB" noProof="0" dirty="0"/>
              <a:t>There is essentially 2 kind of implementation : TTL (transistor-transistor-level): VCC=1, idle line or stop bit and Ground=0 ( data bit value) or start bit </a:t>
            </a:r>
          </a:p>
          <a:p>
            <a:r>
              <a:rPr lang="en-GB" noProof="0" dirty="0"/>
              <a:t> and RS-232: lower voltage (-13V) =idle line, data bit of value 1, stop bit. Ground = start bit or bit of value 0,</a:t>
            </a:r>
          </a:p>
          <a:p>
            <a:endParaRPr lang="en-GB" noProof="0" dirty="0"/>
          </a:p>
          <a:p>
            <a:r>
              <a:rPr lang="en-GB" noProof="0" dirty="0"/>
              <a:t>For the Arduino it’s the TTL that prevails but for the ESP when we are using it’s </a:t>
            </a:r>
            <a:r>
              <a:rPr lang="en-GB" noProof="0" dirty="0" err="1"/>
              <a:t>wifi</a:t>
            </a:r>
            <a:r>
              <a:rPr lang="en-GB" noProof="0" dirty="0"/>
              <a:t> module it’s the RS-232 that prevails</a:t>
            </a:r>
          </a:p>
          <a:p>
            <a:endParaRPr lang="en-GB" noProof="0"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21</a:t>
            </a:fld>
            <a:endParaRPr lang="fr-FR"/>
          </a:p>
        </p:txBody>
      </p:sp>
    </p:spTree>
    <p:extLst>
      <p:ext uri="{BB962C8B-B14F-4D97-AF65-F5344CB8AC3E}">
        <p14:creationId xmlns:p14="http://schemas.microsoft.com/office/powerpoint/2010/main" val="397977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UART = </a:t>
            </a:r>
            <a:r>
              <a:rPr lang="fr-BE" dirty="0" err="1"/>
              <a:t>universal</a:t>
            </a:r>
            <a:r>
              <a:rPr lang="fr-BE" dirty="0"/>
              <a:t> </a:t>
            </a:r>
            <a:r>
              <a:rPr lang="fr-BE" dirty="0" err="1"/>
              <a:t>asynchronous</a:t>
            </a:r>
            <a:r>
              <a:rPr lang="fr-BE" dirty="0"/>
              <a:t> </a:t>
            </a:r>
            <a:r>
              <a:rPr lang="fr-BE" dirty="0" err="1"/>
              <a:t>receiver</a:t>
            </a:r>
            <a:r>
              <a:rPr lang="fr-BE" dirty="0"/>
              <a:t>/</a:t>
            </a:r>
            <a:r>
              <a:rPr lang="fr-BE" dirty="0" err="1"/>
              <a:t>transmiter</a:t>
            </a:r>
            <a:r>
              <a:rPr lang="fr-BE" dirty="0"/>
              <a:t> </a:t>
            </a:r>
          </a:p>
          <a:p>
            <a:r>
              <a:rPr lang="en-US" dirty="0"/>
              <a:t>is a block of circuitry responsible for implementing serial communication. Essentially, the UART acts as an intermediary between parallel and serial interfaces. On one end of the UART is a bus of eight-or-so data lines (plus some control pins), on the other is the two serial wires - RX and TX.</a:t>
            </a:r>
          </a:p>
          <a:p>
            <a:r>
              <a:rPr lang="en-US" dirty="0"/>
              <a:t>On the transmit side, a UART must create the data packet - appending sync and parity bits - and send that packet out the TX line with precise timing (according to the set baud rate). On the receive end, the UART has to sample the RX line at rates according to the expected baud rate, pick out the sync bits, and spit out the data.</a:t>
            </a:r>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22</a:t>
            </a:fld>
            <a:endParaRPr lang="fr-FR"/>
          </a:p>
        </p:txBody>
      </p:sp>
    </p:spTree>
    <p:extLst>
      <p:ext uri="{BB962C8B-B14F-4D97-AF65-F5344CB8AC3E}">
        <p14:creationId xmlns:p14="http://schemas.microsoft.com/office/powerpoint/2010/main" val="421183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158855E5-2C16-4E98-8A4F-D1BE89544BA6}" type="slidenum">
              <a:rPr lang="fr-FR" smtClean="0"/>
              <a:pPr>
                <a:defRPr/>
              </a:pPr>
              <a:t>23</a:t>
            </a:fld>
            <a:endParaRPr lang="fr-FR"/>
          </a:p>
        </p:txBody>
      </p:sp>
    </p:spTree>
    <p:extLst>
      <p:ext uri="{BB962C8B-B14F-4D97-AF65-F5344CB8AC3E}">
        <p14:creationId xmlns:p14="http://schemas.microsoft.com/office/powerpoint/2010/main" val="3826283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17" name="Imag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41646" b="44500"/>
          <a:stretch/>
        </p:blipFill>
        <p:spPr>
          <a:xfrm>
            <a:off x="-36512" y="-28525"/>
            <a:ext cx="9692505" cy="6913909"/>
          </a:xfrm>
          <a:prstGeom prst="rect">
            <a:avLst/>
          </a:prstGeom>
        </p:spPr>
      </p:pic>
      <p:sp>
        <p:nvSpPr>
          <p:cNvPr id="19" name="Rectangle 6"/>
          <p:cNvSpPr>
            <a:spLocks noChangeArrowheads="1"/>
          </p:cNvSpPr>
          <p:nvPr userDrawn="1"/>
        </p:nvSpPr>
        <p:spPr bwMode="auto">
          <a:xfrm>
            <a:off x="107950" y="6436568"/>
            <a:ext cx="6913563" cy="304800"/>
          </a:xfrm>
          <a:prstGeom prst="rect">
            <a:avLst/>
          </a:prstGeom>
          <a:noFill/>
          <a:ln w="9525">
            <a:noFill/>
            <a:miter lim="800000"/>
            <a:headEnd/>
            <a:tailEnd/>
          </a:ln>
        </p:spPr>
        <p:txBody>
          <a:bodyPr>
            <a:spAutoFit/>
          </a:bodyPr>
          <a:lstStyle/>
          <a:p>
            <a:pPr eaLnBrk="1" hangingPunct="1">
              <a:spcBef>
                <a:spcPct val="20000"/>
              </a:spcBef>
              <a:buFont typeface="Wingdings" pitchFamily="2" charset="2"/>
              <a:buNone/>
              <a:defRPr/>
            </a:pPr>
            <a:r>
              <a:rPr lang="en-US" sz="1400" dirty="0">
                <a:solidFill>
                  <a:schemeClr val="bg1"/>
                </a:solidFill>
              </a:rPr>
              <a:t>...</a:t>
            </a:r>
            <a:endParaRPr lang="fr-FR" sz="1400" dirty="0">
              <a:solidFill>
                <a:schemeClr val="bg1"/>
              </a:solidFill>
            </a:endParaRPr>
          </a:p>
        </p:txBody>
      </p:sp>
      <p:grpSp>
        <p:nvGrpSpPr>
          <p:cNvPr id="20" name="Groupe 19"/>
          <p:cNvGrpSpPr/>
          <p:nvPr userDrawn="1"/>
        </p:nvGrpSpPr>
        <p:grpSpPr>
          <a:xfrm>
            <a:off x="220366" y="447271"/>
            <a:ext cx="1814513" cy="3155147"/>
            <a:chOff x="192521" y="359231"/>
            <a:chExt cx="1814513" cy="3155147"/>
          </a:xfrm>
        </p:grpSpPr>
        <p:pic>
          <p:nvPicPr>
            <p:cNvPr id="21" name="Picture 8"/>
            <p:cNvPicPr>
              <a:picLocks noChangeAspect="1" noChangeArrowheads="1"/>
            </p:cNvPicPr>
            <p:nvPr userDrawn="1"/>
          </p:nvPicPr>
          <p:blipFill>
            <a:blip r:embed="rId3" cstate="print"/>
            <a:srcRect/>
            <a:stretch>
              <a:fillRect/>
            </a:stretch>
          </p:blipFill>
          <p:spPr bwMode="auto">
            <a:xfrm>
              <a:off x="195696" y="359231"/>
              <a:ext cx="1808163" cy="903288"/>
            </a:xfrm>
            <a:prstGeom prst="rect">
              <a:avLst/>
            </a:prstGeom>
            <a:ln>
              <a:noFill/>
            </a:ln>
            <a:effectLst>
              <a:outerShdw blurRad="292100" dist="139700" dir="2700000" algn="tl" rotWithShape="0">
                <a:srgbClr val="333333">
                  <a:alpha val="65000"/>
                </a:srgbClr>
              </a:outerShdw>
            </a:effectLst>
          </p:spPr>
        </p:pic>
        <p:pic>
          <p:nvPicPr>
            <p:cNvPr id="22" name="Picture 7"/>
            <p:cNvPicPr>
              <a:picLocks noChangeAspect="1" noChangeArrowheads="1"/>
            </p:cNvPicPr>
            <p:nvPr userDrawn="1"/>
          </p:nvPicPr>
          <p:blipFill>
            <a:blip r:embed="rId4" cstate="print"/>
            <a:srcRect/>
            <a:stretch>
              <a:fillRect/>
            </a:stretch>
          </p:blipFill>
          <p:spPr bwMode="auto">
            <a:xfrm>
              <a:off x="192521" y="1380868"/>
              <a:ext cx="1814513" cy="903288"/>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11030" t="7435" r="10325" b="17350"/>
            <a:stretch/>
          </p:blipFill>
          <p:spPr bwMode="auto">
            <a:xfrm>
              <a:off x="192577" y="2402505"/>
              <a:ext cx="1814400" cy="111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grpSp>
      <p:sp>
        <p:nvSpPr>
          <p:cNvPr id="24" name="Organigramme : Alternative 9"/>
          <p:cNvSpPr/>
          <p:nvPr userDrawn="1"/>
        </p:nvSpPr>
        <p:spPr bwMode="auto">
          <a:xfrm>
            <a:off x="88083" y="260648"/>
            <a:ext cx="2079078" cy="3528392"/>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5" name="Organigramme : Alternative 9"/>
          <p:cNvSpPr/>
          <p:nvPr userDrawn="1"/>
        </p:nvSpPr>
        <p:spPr bwMode="auto">
          <a:xfrm>
            <a:off x="92646" y="3889687"/>
            <a:ext cx="2079078" cy="2409939"/>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26" name="Organigramme : Alternative 25"/>
          <p:cNvSpPr/>
          <p:nvPr userDrawn="1"/>
        </p:nvSpPr>
        <p:spPr bwMode="auto">
          <a:xfrm>
            <a:off x="7332562" y="6380137"/>
            <a:ext cx="1656185" cy="404664"/>
          </a:xfrm>
          <a:prstGeom prst="flowChartAlternateProcess">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dirty="0">
              <a:solidFill>
                <a:schemeClr val="bg1"/>
              </a:solidFill>
            </a:endParaRPr>
          </a:p>
        </p:txBody>
      </p:sp>
      <p:sp>
        <p:nvSpPr>
          <p:cNvPr id="27" name="ZoneTexte 26"/>
          <p:cNvSpPr txBox="1"/>
          <p:nvPr userDrawn="1"/>
        </p:nvSpPr>
        <p:spPr>
          <a:xfrm>
            <a:off x="7639049" y="6409137"/>
            <a:ext cx="1052512" cy="307975"/>
          </a:xfrm>
          <a:prstGeom prst="rect">
            <a:avLst/>
          </a:prstGeom>
        </p:spPr>
        <p:txBody>
          <a:bodyPr wrap="none">
            <a:spAutoFit/>
          </a:bodyPr>
          <a:lstStyle/>
          <a:p>
            <a:pPr marL="342900" indent="-342900" algn="ctr">
              <a:buFont typeface="Arial" pitchFamily="34" charset="0"/>
              <a:buNone/>
              <a:defRPr/>
            </a:pPr>
            <a:fld id="{5951EA96-C4C0-4308-814D-5517B4079C8C}" type="datetime1">
              <a:rPr lang="fr-BE" sz="1400">
                <a:solidFill>
                  <a:schemeClr val="accent3">
                    <a:lumMod val="95000"/>
                  </a:schemeClr>
                </a:solidFill>
                <a:latin typeface="Calibri" pitchFamily="34" charset="0"/>
                <a:ea typeface="Calibri" pitchFamily="34" charset="0"/>
                <a:cs typeface="Times New Roman" pitchFamily="18" charset="0"/>
              </a:rPr>
              <a:pPr marL="342900" indent="-342900" algn="ctr">
                <a:buFont typeface="Arial" pitchFamily="34" charset="0"/>
                <a:buNone/>
                <a:defRPr/>
              </a:pPr>
              <a:t>11-06-18</a:t>
            </a:fld>
            <a:endParaRPr lang="en-US" sz="1400" dirty="0">
              <a:solidFill>
                <a:schemeClr val="accent3">
                  <a:lumMod val="95000"/>
                </a:schemeClr>
              </a:solidFill>
              <a:latin typeface="Calibri" pitchFamily="34" charset="0"/>
              <a:ea typeface="Calibri" pitchFamily="34" charset="0"/>
              <a:cs typeface="Times New Roman" pitchFamily="18" charset="0"/>
            </a:endParaRPr>
          </a:p>
        </p:txBody>
      </p:sp>
      <p:sp>
        <p:nvSpPr>
          <p:cNvPr id="28" name="Organigramme : Alternative 9"/>
          <p:cNvSpPr/>
          <p:nvPr userDrawn="1"/>
        </p:nvSpPr>
        <p:spPr bwMode="auto">
          <a:xfrm>
            <a:off x="2308204" y="261040"/>
            <a:ext cx="6677694" cy="3528000"/>
          </a:xfrm>
          <a:prstGeom prst="roundRect">
            <a:avLst>
              <a:gd name="adj" fmla="val 3234"/>
            </a:avLst>
          </a:prstGeom>
          <a:solidFill>
            <a:schemeClr val="accent6">
              <a:lumMod val="60000"/>
              <a:lumOff val="40000"/>
              <a:alpha val="70000"/>
            </a:scheme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a:p>
        </p:txBody>
      </p:sp>
      <p:sp>
        <p:nvSpPr>
          <p:cNvPr id="5142" name="Rectangle 1046"/>
          <p:cNvSpPr>
            <a:spLocks noGrp="1" noChangeArrowheads="1"/>
          </p:cNvSpPr>
          <p:nvPr>
            <p:ph type="ctrTitle"/>
          </p:nvPr>
        </p:nvSpPr>
        <p:spPr>
          <a:xfrm>
            <a:off x="2419315" y="950863"/>
            <a:ext cx="6437161" cy="1470025"/>
          </a:xfrm>
        </p:spPr>
        <p:txBody>
          <a:bodyPr anchor="ctr"/>
          <a:lstStyle>
            <a:lvl1pPr algn="l">
              <a:defRPr>
                <a:solidFill>
                  <a:schemeClr val="bg1"/>
                </a:solidFill>
              </a:defRPr>
            </a:lvl1pPr>
          </a:lstStyle>
          <a:p>
            <a:r>
              <a:rPr lang="fr-FR" dirty="0"/>
              <a:t>Click to </a:t>
            </a:r>
            <a:r>
              <a:rPr lang="fr-FR" dirty="0" err="1"/>
              <a:t>edit</a:t>
            </a:r>
            <a:r>
              <a:rPr lang="fr-FR" dirty="0"/>
              <a:t> Master </a:t>
            </a:r>
            <a:r>
              <a:rPr lang="fr-FR" dirty="0" err="1"/>
              <a:t>title</a:t>
            </a:r>
            <a:r>
              <a:rPr lang="fr-FR" dirty="0"/>
              <a:t> style</a:t>
            </a:r>
          </a:p>
        </p:txBody>
      </p:sp>
      <p:sp>
        <p:nvSpPr>
          <p:cNvPr id="5143" name="Rectangle 1047"/>
          <p:cNvSpPr>
            <a:spLocks noGrp="1" noChangeArrowheads="1"/>
          </p:cNvSpPr>
          <p:nvPr>
            <p:ph type="subTitle" idx="1"/>
          </p:nvPr>
        </p:nvSpPr>
        <p:spPr>
          <a:xfrm>
            <a:off x="2449179" y="2564904"/>
            <a:ext cx="6377432" cy="1004455"/>
          </a:xfrm>
        </p:spPr>
        <p:txBody>
          <a:bodyPr/>
          <a:lstStyle>
            <a:lvl1pPr marL="0" indent="0" algn="r">
              <a:buFont typeface="Wingdings" pitchFamily="2" charset="2"/>
              <a:buNone/>
              <a:defRPr sz="2800">
                <a:solidFill>
                  <a:schemeClr val="bg1"/>
                </a:solidFill>
              </a:defRPr>
            </a:lvl1pPr>
          </a:lstStyle>
          <a:p>
            <a:r>
              <a:rPr lang="fr-F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7220D52-81AA-4F9B-BCC5-7DD8576E9DA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8925" y="171450"/>
            <a:ext cx="2058988" cy="5894388"/>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171450"/>
            <a:ext cx="6029325" cy="589438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44142205-7B00-4227-B14A-B667340C3789}"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50"/>
            <a:ext cx="8229600" cy="1143000"/>
          </a:xfrm>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quarter" idx="2"/>
          </p:nvPr>
        </p:nvSpPr>
        <p:spPr>
          <a:xfrm>
            <a:off x="4659313" y="1539875"/>
            <a:ext cx="4038600" cy="21859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contenu 4"/>
          <p:cNvSpPr>
            <a:spLocks noGrp="1"/>
          </p:cNvSpPr>
          <p:nvPr>
            <p:ph sz="quarter" idx="3"/>
          </p:nvPr>
        </p:nvSpPr>
        <p:spPr>
          <a:xfrm>
            <a:off x="4659313" y="3878263"/>
            <a:ext cx="4038600" cy="21875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Rectangle 24"/>
          <p:cNvSpPr>
            <a:spLocks noGrp="1" noChangeArrowheads="1"/>
          </p:cNvSpPr>
          <p:nvPr>
            <p:ph type="sldNum" sz="quarter" idx="10"/>
          </p:nvPr>
        </p:nvSpPr>
        <p:spPr/>
        <p:txBody>
          <a:bodyPr/>
          <a:lstStyle>
            <a:lvl1pPr>
              <a:defRPr/>
            </a:lvl1pPr>
          </a:lstStyle>
          <a:p>
            <a:pPr>
              <a:defRPr/>
            </a:pPr>
            <a:fld id="{5720882D-7A07-4853-BADE-2B6C9159F054}" type="slidenum">
              <a:rPr/>
              <a:pPr>
                <a:defRPr/>
              </a:pPr>
              <a:t>‹N°›</a:t>
            </a:fld>
            <a:endParaRPr dirty="0"/>
          </a:p>
        </p:txBody>
      </p:sp>
      <p:sp>
        <p:nvSpPr>
          <p:cNvPr id="7"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24"/>
          <p:cNvSpPr>
            <a:spLocks noGrp="1" noChangeArrowheads="1"/>
          </p:cNvSpPr>
          <p:nvPr>
            <p:ph type="sldNum" sz="quarter" idx="10"/>
          </p:nvPr>
        </p:nvSpPr>
        <p:spPr/>
        <p:txBody>
          <a:bodyPr/>
          <a:lstStyle>
            <a:lvl1pPr>
              <a:defRPr/>
            </a:lvl1pPr>
          </a:lstStyle>
          <a:p>
            <a:pPr>
              <a:defRPr/>
            </a:pPr>
            <a:fld id="{14F214EF-6916-43FF-8424-30437CA8A788}"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24"/>
          <p:cNvSpPr>
            <a:spLocks noGrp="1" noChangeArrowheads="1"/>
          </p:cNvSpPr>
          <p:nvPr>
            <p:ph type="sldNum" sz="quarter" idx="10"/>
          </p:nvPr>
        </p:nvSpPr>
        <p:spPr/>
        <p:txBody>
          <a:bodyPr/>
          <a:lstStyle>
            <a:lvl1pPr>
              <a:defRPr/>
            </a:lvl1pPr>
          </a:lstStyle>
          <a:p>
            <a:pPr>
              <a:defRPr/>
            </a:pPr>
            <a:fld id="{ECE88A90-B60D-4215-86EF-9D68DB5DBE7A}" type="slidenum">
              <a:rPr/>
              <a:pPr>
                <a:defRPr/>
              </a:pPr>
              <a:t>‹N°›</a:t>
            </a:fld>
            <a:endParaRPr dirty="0"/>
          </a:p>
        </p:txBody>
      </p:sp>
      <p:sp>
        <p:nvSpPr>
          <p:cNvPr id="5"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68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9313" y="1539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24"/>
          <p:cNvSpPr>
            <a:spLocks noGrp="1" noChangeArrowheads="1"/>
          </p:cNvSpPr>
          <p:nvPr>
            <p:ph type="sldNum" sz="quarter" idx="10"/>
          </p:nvPr>
        </p:nvSpPr>
        <p:spPr/>
        <p:txBody>
          <a:bodyPr/>
          <a:lstStyle>
            <a:lvl1pPr>
              <a:defRPr/>
            </a:lvl1pPr>
          </a:lstStyle>
          <a:p>
            <a:pPr>
              <a:defRPr/>
            </a:pPr>
            <a:fld id="{814E4D95-5749-4317-9CDB-71B0D5CB6843}"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24"/>
          <p:cNvSpPr>
            <a:spLocks noGrp="1" noChangeArrowheads="1"/>
          </p:cNvSpPr>
          <p:nvPr>
            <p:ph type="sldNum" sz="quarter" idx="10"/>
          </p:nvPr>
        </p:nvSpPr>
        <p:spPr/>
        <p:txBody>
          <a:bodyPr/>
          <a:lstStyle>
            <a:lvl1pPr>
              <a:defRPr/>
            </a:lvl1pPr>
          </a:lstStyle>
          <a:p>
            <a:pPr>
              <a:defRPr/>
            </a:pPr>
            <a:fld id="{786B10BC-76BC-43FF-8D12-ACD0E487A925}" type="slidenum">
              <a:rPr/>
              <a:pPr>
                <a:defRPr/>
              </a:pPr>
              <a:t>‹N°›</a:t>
            </a:fld>
            <a:endParaRPr dirty="0"/>
          </a:p>
        </p:txBody>
      </p:sp>
      <p:sp>
        <p:nvSpPr>
          <p:cNvPr id="8"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Rectangle 24"/>
          <p:cNvSpPr>
            <a:spLocks noGrp="1" noChangeArrowheads="1"/>
          </p:cNvSpPr>
          <p:nvPr>
            <p:ph type="sldNum" sz="quarter" idx="10"/>
          </p:nvPr>
        </p:nvSpPr>
        <p:spPr/>
        <p:txBody>
          <a:bodyPr/>
          <a:lstStyle>
            <a:lvl1pPr>
              <a:defRPr/>
            </a:lvl1pPr>
          </a:lstStyle>
          <a:p>
            <a:pPr>
              <a:defRPr/>
            </a:pPr>
            <a:fld id="{CD6137EF-74A1-4A15-AB15-D13319172C72}" type="slidenum">
              <a:rPr/>
              <a:pPr>
                <a:defRPr/>
              </a:pPr>
              <a:t>‹N°›</a:t>
            </a:fld>
            <a:endParaRPr dirty="0"/>
          </a:p>
        </p:txBody>
      </p:sp>
      <p:sp>
        <p:nvSpPr>
          <p:cNvPr id="4"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p:txBody>
          <a:bodyPr/>
          <a:lstStyle>
            <a:lvl1pPr>
              <a:defRPr/>
            </a:lvl1pPr>
          </a:lstStyle>
          <a:p>
            <a:pPr>
              <a:defRPr/>
            </a:pPr>
            <a:fld id="{5CB73C85-E874-4E3C-9704-B9C6991CCA5B}" type="slidenum">
              <a:rPr/>
              <a:pPr>
                <a:defRPr/>
              </a:pPr>
              <a:t>‹N°›</a:t>
            </a:fld>
            <a:endParaRPr dirty="0"/>
          </a:p>
        </p:txBody>
      </p:sp>
      <p:sp>
        <p:nvSpPr>
          <p:cNvPr id="3"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13134AAD-E328-487D-B37E-84308BD419C4}"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24"/>
          <p:cNvSpPr>
            <a:spLocks noGrp="1" noChangeArrowheads="1"/>
          </p:cNvSpPr>
          <p:nvPr>
            <p:ph type="sldNum" sz="quarter" idx="10"/>
          </p:nvPr>
        </p:nvSpPr>
        <p:spPr/>
        <p:txBody>
          <a:bodyPr/>
          <a:lstStyle>
            <a:lvl1pPr>
              <a:defRPr/>
            </a:lvl1pPr>
          </a:lstStyle>
          <a:p>
            <a:pPr>
              <a:defRPr/>
            </a:pPr>
            <a:fld id="{0DB5FB0B-7B80-45B1-805B-740D7376CEA1}" type="slidenum">
              <a:rPr/>
              <a:pPr>
                <a:defRPr/>
              </a:pPr>
              <a:t>‹N°›</a:t>
            </a:fld>
            <a:endParaRPr dirty="0"/>
          </a:p>
        </p:txBody>
      </p:sp>
      <p:sp>
        <p:nvSpPr>
          <p:cNvPr id="6" name="Rectangle 48"/>
          <p:cNvSpPr>
            <a:spLocks noGrp="1" noChangeArrowheads="1"/>
          </p:cNvSpPr>
          <p:nvPr>
            <p:ph type="ftr" sz="quarter" idx="11"/>
          </p:nvPr>
        </p:nvSpPr>
        <p:spPr>
          <a:xfrm>
            <a:off x="-2267744" y="-819472"/>
            <a:ext cx="5472113" cy="333375"/>
          </a:xfrm>
          <a:prstGeom prst="rect">
            <a:avLst/>
          </a:prstGeom>
        </p:spPr>
        <p:txBody>
          <a:bodyPr/>
          <a:lstStyle>
            <a:lvl1pPr>
              <a:defRPr/>
            </a:lvl1pPr>
          </a:lstStyle>
          <a:p>
            <a:pPr>
              <a:defRPr/>
            </a:pPr>
            <a:r>
              <a:rPr lang="fr-FR"/>
              <a:t>1009-05 Systèmes à Microprocesseur 1. Structure ordinateur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noChangeArrowheads="1"/>
          </p:cNvPicPr>
          <p:nvPr userDrawn="1"/>
        </p:nvPicPr>
        <p:blipFill>
          <a:blip r:embed="rId14" cstate="print"/>
          <a:srcRect/>
          <a:stretch>
            <a:fillRect/>
          </a:stretch>
        </p:blipFill>
        <p:spPr bwMode="auto">
          <a:xfrm>
            <a:off x="6273800" y="6359525"/>
            <a:ext cx="892175" cy="446088"/>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noChangeArrowheads="1"/>
          </p:cNvPicPr>
          <p:nvPr userDrawn="1"/>
        </p:nvPicPr>
        <p:blipFill>
          <a:blip r:embed="rId15" cstate="print"/>
          <a:srcRect/>
          <a:stretch>
            <a:fillRect/>
          </a:stretch>
        </p:blipFill>
        <p:spPr bwMode="auto">
          <a:xfrm>
            <a:off x="7212013" y="6359525"/>
            <a:ext cx="893762" cy="446088"/>
          </a:xfrm>
          <a:prstGeom prst="rect">
            <a:avLst/>
          </a:prstGeom>
          <a:ln>
            <a:noFill/>
          </a:ln>
          <a:effectLst>
            <a:outerShdw blurRad="292100" dist="139700" dir="2700000" algn="tl" rotWithShape="0">
              <a:srgbClr val="333333">
                <a:alpha val="65000"/>
              </a:srgbClr>
            </a:outerShdw>
          </a:effectLst>
        </p:spPr>
      </p:pic>
      <p:sp>
        <p:nvSpPr>
          <p:cNvPr id="1032" name="Rectangle 22"/>
          <p:cNvSpPr>
            <a:spLocks noGrp="1" noChangeArrowheads="1"/>
          </p:cNvSpPr>
          <p:nvPr userDrawn="1">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title style</a:t>
            </a:r>
          </a:p>
        </p:txBody>
      </p:sp>
      <p:sp>
        <p:nvSpPr>
          <p:cNvPr id="1033" name="Rectangle 23"/>
          <p:cNvSpPr>
            <a:spLocks noGrp="1" noChangeArrowheads="1"/>
          </p:cNvSpPr>
          <p:nvPr userDrawn="1">
            <p:ph type="body" idx="1"/>
          </p:nvPr>
        </p:nvSpPr>
        <p:spPr bwMode="auto">
          <a:xfrm>
            <a:off x="468313" y="15398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pic>
        <p:nvPicPr>
          <p:cNvPr id="2050"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72400" y="6377147"/>
            <a:ext cx="730115" cy="44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à coins arrondis 10"/>
          <p:cNvSpPr/>
          <p:nvPr userDrawn="1"/>
        </p:nvSpPr>
        <p:spPr bwMode="auto">
          <a:xfrm flipH="1">
            <a:off x="38141" y="6470959"/>
            <a:ext cx="6132084" cy="311847"/>
          </a:xfrm>
          <a:prstGeom prst="roundRect">
            <a:avLst/>
          </a:prstGeom>
          <a:solidFill>
            <a:srgbClr val="3333FF">
              <a:alpha val="80392"/>
            </a:srgbClr>
          </a:solidFill>
          <a:ln w="9525" cap="flat" cmpd="sng" algn="ctr">
            <a:noFill/>
            <a:prstDash val="solid"/>
            <a:round/>
            <a:headEnd type="none" w="med" len="med"/>
            <a:tailEnd type="none" w="med" len="med"/>
          </a:ln>
          <a:effectLst>
            <a:outerShdw blurRad="50800" dist="38100" dir="16200000"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a:lstStyle/>
          <a:p>
            <a:pPr>
              <a:defRPr/>
            </a:pPr>
            <a:endParaRPr lang="en-US" sz="1200"/>
          </a:p>
        </p:txBody>
      </p:sp>
      <p:sp>
        <p:nvSpPr>
          <p:cNvPr id="12" name="Rectangle à coins arrondis 11"/>
          <p:cNvSpPr/>
          <p:nvPr userDrawn="1"/>
        </p:nvSpPr>
        <p:spPr bwMode="auto">
          <a:xfrm>
            <a:off x="110743" y="6519529"/>
            <a:ext cx="6016935" cy="207700"/>
          </a:xfrm>
          <a:prstGeom prst="roundRect">
            <a:avLst/>
          </a:prstGeom>
          <a:solidFill>
            <a:schemeClr val="tx2">
              <a:lumMod val="75000"/>
              <a:alpha val="70000"/>
            </a:schemeClr>
          </a:solidFill>
          <a:ln w="9525" cap="flat" cmpd="sng" algn="ctr">
            <a:solidFill>
              <a:schemeClr val="tx1">
                <a:lumMod val="85000"/>
                <a:lumOff val="15000"/>
              </a:schemeClr>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a:defRPr/>
            </a:pPr>
            <a:endParaRPr lang="en-US" sz="1200" dirty="0">
              <a:solidFill>
                <a:schemeClr val="bg1"/>
              </a:solidFill>
            </a:endParaRPr>
          </a:p>
        </p:txBody>
      </p:sp>
      <p:sp>
        <p:nvSpPr>
          <p:cNvPr id="16" name="Espace réservé du texte 3"/>
          <p:cNvSpPr txBox="1">
            <a:spLocks/>
          </p:cNvSpPr>
          <p:nvPr userDrawn="1"/>
        </p:nvSpPr>
        <p:spPr>
          <a:xfrm>
            <a:off x="467544" y="6482953"/>
            <a:ext cx="5370846" cy="402431"/>
          </a:xfrm>
          <a:prstGeom prst="rect">
            <a:avLst/>
          </a:prstGeom>
        </p:spPr>
        <p:txBody>
          <a:bodyPr/>
          <a:lstStyle>
            <a:lvl1pPr marL="0" indent="0" algn="l" rtl="0" eaLnBrk="0" fontAlgn="base" hangingPunct="0">
              <a:spcBef>
                <a:spcPct val="20000"/>
              </a:spcBef>
              <a:spcAft>
                <a:spcPct val="0"/>
              </a:spcAft>
              <a:buFont typeface="Wingdings" pitchFamily="2" charset="2"/>
              <a:buNone/>
              <a:defRPr sz="1400">
                <a:solidFill>
                  <a:srgbClr val="1153B5"/>
                </a:solidFill>
                <a:latin typeface="+mn-lt"/>
                <a:ea typeface="+mn-ea"/>
                <a:cs typeface="+mn-cs"/>
              </a:defRPr>
            </a:lvl1pPr>
            <a:lvl2pPr marL="457200" indent="0" algn="l" rtl="0" eaLnBrk="0" fontAlgn="base" hangingPunct="0">
              <a:spcBef>
                <a:spcPct val="20000"/>
              </a:spcBef>
              <a:spcAft>
                <a:spcPct val="0"/>
              </a:spcAft>
              <a:buFont typeface="Wingdings" pitchFamily="2" charset="2"/>
              <a:buNone/>
              <a:defRPr sz="1200">
                <a:solidFill>
                  <a:srgbClr val="1153B5"/>
                </a:solidFill>
                <a:latin typeface="+mn-lt"/>
              </a:defRPr>
            </a:lvl2pPr>
            <a:lvl3pPr marL="914400" indent="0" algn="l" rtl="0" eaLnBrk="0" fontAlgn="base" hangingPunct="0">
              <a:spcBef>
                <a:spcPct val="20000"/>
              </a:spcBef>
              <a:spcAft>
                <a:spcPct val="0"/>
              </a:spcAft>
              <a:buNone/>
              <a:defRPr sz="1000">
                <a:solidFill>
                  <a:srgbClr val="1153B5"/>
                </a:solidFill>
                <a:latin typeface="+mn-lt"/>
              </a:defRPr>
            </a:lvl3pPr>
            <a:lvl4pPr marL="1371600" indent="0" algn="l" rtl="0" eaLnBrk="0" fontAlgn="base" hangingPunct="0">
              <a:spcBef>
                <a:spcPct val="20000"/>
              </a:spcBef>
              <a:spcAft>
                <a:spcPct val="0"/>
              </a:spcAft>
              <a:buNone/>
              <a:defRPr sz="900">
                <a:solidFill>
                  <a:srgbClr val="1153B5"/>
                </a:solidFill>
                <a:latin typeface="+mn-lt"/>
              </a:defRPr>
            </a:lvl4pPr>
            <a:lvl5pPr marL="1828800" indent="0" algn="l" rtl="0" eaLnBrk="0" fontAlgn="base" hangingPunct="0">
              <a:spcBef>
                <a:spcPct val="20000"/>
              </a:spcBef>
              <a:spcAft>
                <a:spcPct val="0"/>
              </a:spcAft>
              <a:buNone/>
              <a:defRPr sz="900">
                <a:solidFill>
                  <a:srgbClr val="1153B5"/>
                </a:solidFill>
                <a:latin typeface="+mn-lt"/>
              </a:defRPr>
            </a:lvl5pPr>
            <a:lvl6pPr marL="2286000" indent="0" algn="l" rtl="0" fontAlgn="base">
              <a:spcBef>
                <a:spcPct val="20000"/>
              </a:spcBef>
              <a:spcAft>
                <a:spcPct val="0"/>
              </a:spcAft>
              <a:buNone/>
              <a:defRPr sz="900">
                <a:solidFill>
                  <a:srgbClr val="1153B5"/>
                </a:solidFill>
                <a:latin typeface="+mn-lt"/>
              </a:defRPr>
            </a:lvl6pPr>
            <a:lvl7pPr marL="2743200" indent="0" algn="l" rtl="0" fontAlgn="base">
              <a:spcBef>
                <a:spcPct val="20000"/>
              </a:spcBef>
              <a:spcAft>
                <a:spcPct val="0"/>
              </a:spcAft>
              <a:buNone/>
              <a:defRPr sz="900">
                <a:solidFill>
                  <a:srgbClr val="1153B5"/>
                </a:solidFill>
                <a:latin typeface="+mn-lt"/>
              </a:defRPr>
            </a:lvl7pPr>
            <a:lvl8pPr marL="3200400" indent="0" algn="l" rtl="0" fontAlgn="base">
              <a:spcBef>
                <a:spcPct val="20000"/>
              </a:spcBef>
              <a:spcAft>
                <a:spcPct val="0"/>
              </a:spcAft>
              <a:buNone/>
              <a:defRPr sz="900">
                <a:solidFill>
                  <a:srgbClr val="1153B5"/>
                </a:solidFill>
                <a:latin typeface="+mn-lt"/>
              </a:defRPr>
            </a:lvl8pPr>
            <a:lvl9pPr marL="3657600" indent="0" algn="l" rtl="0" fontAlgn="base">
              <a:spcBef>
                <a:spcPct val="20000"/>
              </a:spcBef>
              <a:spcAft>
                <a:spcPct val="0"/>
              </a:spcAft>
              <a:buNone/>
              <a:defRPr sz="900">
                <a:solidFill>
                  <a:srgbClr val="1153B5"/>
                </a:solidFill>
                <a:latin typeface="+mn-lt"/>
              </a:defRPr>
            </a:lvl9pPr>
          </a:lstStyle>
          <a:p>
            <a:pPr>
              <a:defRPr/>
            </a:pPr>
            <a:r>
              <a:rPr lang="fr-BE" sz="1100" kern="1200" dirty="0" err="1">
                <a:solidFill>
                  <a:schemeClr val="bg1"/>
                </a:solidFill>
                <a:latin typeface="+mn-lt"/>
                <a:ea typeface="+mn-ea"/>
                <a:cs typeface="+mn-cs"/>
              </a:rPr>
              <a:t>Your</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project</a:t>
            </a:r>
            <a:r>
              <a:rPr lang="fr-BE" sz="1100" kern="1200" dirty="0">
                <a:solidFill>
                  <a:schemeClr val="bg1"/>
                </a:solidFill>
                <a:latin typeface="+mn-lt"/>
                <a:ea typeface="+mn-ea"/>
                <a:cs typeface="+mn-cs"/>
              </a:rPr>
              <a:t> </a:t>
            </a:r>
            <a:r>
              <a:rPr lang="fr-BE" sz="1100" kern="1200" dirty="0" err="1">
                <a:solidFill>
                  <a:schemeClr val="bg1"/>
                </a:solidFill>
                <a:latin typeface="+mn-lt"/>
                <a:ea typeface="+mn-ea"/>
                <a:cs typeface="+mn-cs"/>
              </a:rPr>
              <a:t>title</a:t>
            </a:r>
            <a:r>
              <a:rPr lang="fr-BE" sz="1100" kern="1200" dirty="0">
                <a:solidFill>
                  <a:schemeClr val="bg1"/>
                </a:solidFill>
                <a:latin typeface="+mn-lt"/>
                <a:ea typeface="+mn-ea"/>
                <a:cs typeface="+mn-cs"/>
              </a:rPr>
              <a:t> – speaker</a:t>
            </a:r>
            <a:r>
              <a:rPr lang="fr-BE" sz="1100" kern="1200" baseline="0" dirty="0">
                <a:solidFill>
                  <a:schemeClr val="bg1"/>
                </a:solidFill>
                <a:latin typeface="+mn-lt"/>
                <a:ea typeface="+mn-ea"/>
                <a:cs typeface="+mn-cs"/>
              </a:rPr>
              <a:t> </a:t>
            </a:r>
            <a:r>
              <a:rPr lang="fr-BE" sz="1100" kern="1200" baseline="0" dirty="0" err="1">
                <a:solidFill>
                  <a:schemeClr val="bg1"/>
                </a:solidFill>
                <a:latin typeface="+mn-lt"/>
                <a:ea typeface="+mn-ea"/>
                <a:cs typeface="+mn-cs"/>
              </a:rPr>
              <a:t>name</a:t>
            </a:r>
            <a:endParaRPr lang="fr-BE" sz="1100" kern="1200" dirty="0">
              <a:solidFill>
                <a:schemeClr val="bg1"/>
              </a:solidFill>
              <a:latin typeface="+mn-lt"/>
              <a:ea typeface="+mn-ea"/>
              <a:cs typeface="+mn-cs"/>
            </a:endParaRPr>
          </a:p>
        </p:txBody>
      </p:sp>
      <p:sp>
        <p:nvSpPr>
          <p:cNvPr id="4120" name="Rectangle 24"/>
          <p:cNvSpPr>
            <a:spLocks noGrp="1" noChangeArrowheads="1"/>
          </p:cNvSpPr>
          <p:nvPr userDrawn="1">
            <p:ph type="sldNum" sz="quarter" idx="4"/>
          </p:nvPr>
        </p:nvSpPr>
        <p:spPr bwMode="auto">
          <a:xfrm>
            <a:off x="-12520" y="6461503"/>
            <a:ext cx="684213" cy="306387"/>
          </a:xfrm>
          <a:prstGeom prst="rect">
            <a:avLst/>
          </a:prstGeom>
          <a:noFill/>
          <a:ln w="9525">
            <a:noFill/>
            <a:miter lim="800000"/>
            <a:headEnd/>
            <a:tailEnd/>
          </a:ln>
          <a:effectLst>
            <a:outerShdw dist="17961" dir="2700000" algn="ctr" rotWithShape="0">
              <a:schemeClr val="accent2"/>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fr-FR" sz="1100" b="1" kern="1200">
                <a:solidFill>
                  <a:schemeClr val="bg1"/>
                </a:solidFill>
                <a:latin typeface="Verdana" pitchFamily="34" charset="0"/>
                <a:ea typeface="+mn-ea"/>
                <a:cs typeface="+mn-cs"/>
              </a:defRPr>
            </a:lvl1pPr>
          </a:lstStyle>
          <a:p>
            <a:pPr>
              <a:defRPr/>
            </a:pPr>
            <a:fld id="{999201B0-63FA-4356-B763-73BB50CBF3CE}" type="slidenum">
              <a:rPr lang="en-US" smtClean="0"/>
              <a:pPr>
                <a:defRPr/>
              </a:pPr>
              <a:t>‹N°›</a:t>
            </a:fld>
            <a:endParaRPr lang="en-US" dirty="0"/>
          </a:p>
        </p:txBody>
      </p:sp>
    </p:spTree>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dt="0"/>
  <p:txStyles>
    <p:titleStyle>
      <a:lvl1pPr algn="ctr" rtl="0" eaLnBrk="0" fontAlgn="base" hangingPunct="0">
        <a:spcBef>
          <a:spcPct val="0"/>
        </a:spcBef>
        <a:spcAft>
          <a:spcPct val="0"/>
        </a:spcAft>
        <a:defRPr sz="3200" b="1">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Verdana" pitchFamily="34" charset="0"/>
        </a:defRPr>
      </a:lvl2pPr>
      <a:lvl3pPr algn="ctr" rtl="0" eaLnBrk="0" fontAlgn="base" hangingPunct="0">
        <a:spcBef>
          <a:spcPct val="0"/>
        </a:spcBef>
        <a:spcAft>
          <a:spcPct val="0"/>
        </a:spcAft>
        <a:defRPr sz="3200" b="1">
          <a:solidFill>
            <a:schemeClr val="accent2"/>
          </a:solidFill>
          <a:latin typeface="Verdana" pitchFamily="34" charset="0"/>
        </a:defRPr>
      </a:lvl3pPr>
      <a:lvl4pPr algn="ctr" rtl="0" eaLnBrk="0" fontAlgn="base" hangingPunct="0">
        <a:spcBef>
          <a:spcPct val="0"/>
        </a:spcBef>
        <a:spcAft>
          <a:spcPct val="0"/>
        </a:spcAft>
        <a:defRPr sz="3200" b="1">
          <a:solidFill>
            <a:schemeClr val="accent2"/>
          </a:solidFill>
          <a:latin typeface="Verdana" pitchFamily="34" charset="0"/>
        </a:defRPr>
      </a:lvl4pPr>
      <a:lvl5pPr algn="ctr" rtl="0" eaLnBrk="0" fontAlgn="base" hangingPunct="0">
        <a:spcBef>
          <a:spcPct val="0"/>
        </a:spcBef>
        <a:spcAft>
          <a:spcPct val="0"/>
        </a:spcAft>
        <a:defRPr sz="3200" b="1">
          <a:solidFill>
            <a:schemeClr val="accent2"/>
          </a:solidFill>
          <a:latin typeface="Verdana" pitchFamily="34" charset="0"/>
        </a:defRPr>
      </a:lvl5pPr>
      <a:lvl6pPr marL="457200" algn="ctr" rtl="0" fontAlgn="base">
        <a:spcBef>
          <a:spcPct val="0"/>
        </a:spcBef>
        <a:spcAft>
          <a:spcPct val="0"/>
        </a:spcAft>
        <a:defRPr sz="3200" b="1">
          <a:solidFill>
            <a:schemeClr val="accent2"/>
          </a:solidFill>
          <a:latin typeface="Verdana" pitchFamily="34" charset="0"/>
        </a:defRPr>
      </a:lvl6pPr>
      <a:lvl7pPr marL="914400" algn="ctr" rtl="0" fontAlgn="base">
        <a:spcBef>
          <a:spcPct val="0"/>
        </a:spcBef>
        <a:spcAft>
          <a:spcPct val="0"/>
        </a:spcAft>
        <a:defRPr sz="3200" b="1">
          <a:solidFill>
            <a:schemeClr val="accent2"/>
          </a:solidFill>
          <a:latin typeface="Verdana" pitchFamily="34" charset="0"/>
        </a:defRPr>
      </a:lvl7pPr>
      <a:lvl8pPr marL="1371600" algn="ctr" rtl="0" fontAlgn="base">
        <a:spcBef>
          <a:spcPct val="0"/>
        </a:spcBef>
        <a:spcAft>
          <a:spcPct val="0"/>
        </a:spcAft>
        <a:defRPr sz="3200" b="1">
          <a:solidFill>
            <a:schemeClr val="accent2"/>
          </a:solidFill>
          <a:latin typeface="Verdana" pitchFamily="34" charset="0"/>
        </a:defRPr>
      </a:lvl8pPr>
      <a:lvl9pPr marL="1828800" algn="ctr" rtl="0" fontAlgn="base">
        <a:spcBef>
          <a:spcPct val="0"/>
        </a:spcBef>
        <a:spcAft>
          <a:spcPct val="0"/>
        </a:spcAft>
        <a:defRPr sz="3200" b="1">
          <a:solidFill>
            <a:schemeClr val="accent2"/>
          </a:solidFill>
          <a:latin typeface="Verdana" pitchFamily="34" charset="0"/>
        </a:defRPr>
      </a:lvl9pPr>
    </p:titleStyle>
    <p:bodyStyle>
      <a:lvl1pPr marL="342900" indent="-342900" algn="l" rtl="0" eaLnBrk="0" fontAlgn="base" hangingPunct="0">
        <a:spcBef>
          <a:spcPct val="20000"/>
        </a:spcBef>
        <a:spcAft>
          <a:spcPct val="0"/>
        </a:spcAft>
        <a:buFont typeface="Wingdings" pitchFamily="2" charset="2"/>
        <a:buChar char="q"/>
        <a:defRPr sz="3200">
          <a:solidFill>
            <a:srgbClr val="1153B5"/>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stein.niyonzima@student.umons.ac.be" TargetMode="External"/><Relationship Id="rId2" Type="http://schemas.openxmlformats.org/officeDocument/2006/relationships/hyperlink" Target="mailto:luca.giambarresi@student.umons.ac.be" TargetMode="External"/><Relationship Id="rId1" Type="http://schemas.openxmlformats.org/officeDocument/2006/relationships/slideLayout" Target="../slideLayouts/slideLayout1.xml"/><Relationship Id="rId4" Type="http://schemas.openxmlformats.org/officeDocument/2006/relationships/hyperlink" Target="https://web.umons.ac.be/f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419315" y="878855"/>
            <a:ext cx="6437161" cy="1470025"/>
          </a:xfrm>
        </p:spPr>
        <p:txBody>
          <a:bodyPr/>
          <a:lstStyle/>
          <a:p>
            <a:pPr algn="ctr"/>
            <a:r>
              <a:rPr lang="fr-BE" dirty="0"/>
              <a:t>Hardware Software</a:t>
            </a:r>
            <a:br>
              <a:rPr lang="fr-BE" dirty="0"/>
            </a:br>
            <a:r>
              <a:rPr lang="fr-BE" dirty="0"/>
              <a:t>Project </a:t>
            </a:r>
            <a:r>
              <a:rPr lang="fr-BE" dirty="0" err="1"/>
              <a:t>Presentation</a:t>
            </a:r>
            <a:endParaRPr lang="fr-BE" dirty="0"/>
          </a:p>
        </p:txBody>
      </p:sp>
      <p:sp>
        <p:nvSpPr>
          <p:cNvPr id="15364" name="Rectangle 3"/>
          <p:cNvSpPr>
            <a:spLocks noGrp="1" noChangeArrowheads="1"/>
          </p:cNvSpPr>
          <p:nvPr>
            <p:ph type="subTitle" idx="1"/>
          </p:nvPr>
        </p:nvSpPr>
        <p:spPr>
          <a:xfrm>
            <a:off x="1403648" y="2712577"/>
            <a:ext cx="7595429" cy="1004455"/>
          </a:xfrm>
        </p:spPr>
        <p:txBody>
          <a:bodyPr/>
          <a:lstStyle/>
          <a:p>
            <a:r>
              <a:rPr lang="fr-BE" u="sng" dirty="0" err="1"/>
              <a:t>Temperature</a:t>
            </a:r>
            <a:r>
              <a:rPr lang="fr-BE" u="sng" dirty="0"/>
              <a:t> display on a </a:t>
            </a:r>
            <a:r>
              <a:rPr lang="fr-BE" u="sng" dirty="0" err="1"/>
              <a:t>webserver</a:t>
            </a:r>
            <a:endParaRPr lang="en-US" u="sng" dirty="0"/>
          </a:p>
        </p:txBody>
      </p:sp>
      <p:sp>
        <p:nvSpPr>
          <p:cNvPr id="4" name="Rectangle 3"/>
          <p:cNvSpPr txBox="1">
            <a:spLocks noChangeArrowheads="1"/>
          </p:cNvSpPr>
          <p:nvPr/>
        </p:nvSpPr>
        <p:spPr bwMode="auto">
          <a:xfrm>
            <a:off x="1294221" y="4571212"/>
            <a:ext cx="7704856" cy="2156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 typeface="Wingdings" pitchFamily="2" charset="2"/>
              <a:buNone/>
              <a:defRPr sz="28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rgbClr val="1153B5"/>
                </a:solidFill>
                <a:latin typeface="+mn-lt"/>
              </a:defRPr>
            </a:lvl2pPr>
            <a:lvl3pPr marL="1143000" indent="-228600" algn="l" rtl="0" eaLnBrk="0" fontAlgn="base" hangingPunct="0">
              <a:spcBef>
                <a:spcPct val="20000"/>
              </a:spcBef>
              <a:spcAft>
                <a:spcPct val="0"/>
              </a:spcAft>
              <a:buChar char="•"/>
              <a:defRPr sz="2400">
                <a:solidFill>
                  <a:srgbClr val="1153B5"/>
                </a:solidFill>
                <a:latin typeface="+mn-lt"/>
              </a:defRPr>
            </a:lvl3pPr>
            <a:lvl4pPr marL="1600200" indent="-228600" algn="l" rtl="0" eaLnBrk="0" fontAlgn="base" hangingPunct="0">
              <a:spcBef>
                <a:spcPct val="20000"/>
              </a:spcBef>
              <a:spcAft>
                <a:spcPct val="0"/>
              </a:spcAft>
              <a:buChar char="–"/>
              <a:defRPr sz="2000">
                <a:solidFill>
                  <a:srgbClr val="1153B5"/>
                </a:solidFill>
                <a:latin typeface="+mn-lt"/>
              </a:defRPr>
            </a:lvl4pPr>
            <a:lvl5pPr marL="2057400" indent="-228600" algn="l" rtl="0" eaLnBrk="0" fontAlgn="base" hangingPunct="0">
              <a:spcBef>
                <a:spcPct val="20000"/>
              </a:spcBef>
              <a:spcAft>
                <a:spcPct val="0"/>
              </a:spcAft>
              <a:buChar char="»"/>
              <a:defRPr sz="2000">
                <a:solidFill>
                  <a:srgbClr val="1153B5"/>
                </a:solidFill>
                <a:latin typeface="+mn-lt"/>
              </a:defRPr>
            </a:lvl5pPr>
            <a:lvl6pPr marL="2514600" indent="-228600" algn="l" rtl="0" fontAlgn="base">
              <a:spcBef>
                <a:spcPct val="20000"/>
              </a:spcBef>
              <a:spcAft>
                <a:spcPct val="0"/>
              </a:spcAft>
              <a:buChar char="»"/>
              <a:defRPr sz="2000">
                <a:solidFill>
                  <a:srgbClr val="1153B5"/>
                </a:solidFill>
                <a:latin typeface="+mn-lt"/>
              </a:defRPr>
            </a:lvl6pPr>
            <a:lvl7pPr marL="2971800" indent="-228600" algn="l" rtl="0" fontAlgn="base">
              <a:spcBef>
                <a:spcPct val="20000"/>
              </a:spcBef>
              <a:spcAft>
                <a:spcPct val="0"/>
              </a:spcAft>
              <a:buChar char="»"/>
              <a:defRPr sz="2000">
                <a:solidFill>
                  <a:srgbClr val="1153B5"/>
                </a:solidFill>
                <a:latin typeface="+mn-lt"/>
              </a:defRPr>
            </a:lvl7pPr>
            <a:lvl8pPr marL="3429000" indent="-228600" algn="l" rtl="0" fontAlgn="base">
              <a:spcBef>
                <a:spcPct val="20000"/>
              </a:spcBef>
              <a:spcAft>
                <a:spcPct val="0"/>
              </a:spcAft>
              <a:buChar char="»"/>
              <a:defRPr sz="2000">
                <a:solidFill>
                  <a:srgbClr val="1153B5"/>
                </a:solidFill>
                <a:latin typeface="+mn-lt"/>
              </a:defRPr>
            </a:lvl8pPr>
            <a:lvl9pPr marL="3886200" indent="-228600" algn="l" rtl="0" fontAlgn="base">
              <a:spcBef>
                <a:spcPct val="20000"/>
              </a:spcBef>
              <a:spcAft>
                <a:spcPct val="0"/>
              </a:spcAft>
              <a:buChar char="»"/>
              <a:defRPr sz="2000">
                <a:solidFill>
                  <a:srgbClr val="1153B5"/>
                </a:solidFill>
                <a:latin typeface="+mn-lt"/>
              </a:defRPr>
            </a:lvl9pPr>
          </a:lstStyle>
          <a:p>
            <a:r>
              <a:rPr lang="fr-BE" sz="2000" kern="0" dirty="0" err="1"/>
              <a:t>Giambarresi</a:t>
            </a:r>
            <a:r>
              <a:rPr lang="fr-BE" sz="2000" kern="0" dirty="0"/>
              <a:t> Luca</a:t>
            </a:r>
          </a:p>
          <a:p>
            <a:r>
              <a:rPr lang="fr-BE" sz="2000" kern="0" dirty="0" err="1"/>
              <a:t>Niyonzima</a:t>
            </a:r>
            <a:r>
              <a:rPr lang="fr-BE" sz="2000" kern="0" dirty="0"/>
              <a:t> </a:t>
            </a:r>
            <a:r>
              <a:rPr lang="fr-BE" sz="2000" kern="0" dirty="0" err="1"/>
              <a:t>Jostein</a:t>
            </a:r>
            <a:endParaRPr lang="fr-BE" sz="2000" kern="0" dirty="0"/>
          </a:p>
          <a:p>
            <a:r>
              <a:rPr lang="fr-BE" kern="0" dirty="0"/>
              <a:t> </a:t>
            </a:r>
            <a:r>
              <a:rPr lang="fr-BE" sz="2000" kern="0" dirty="0">
                <a:hlinkClick r:id="rId2"/>
              </a:rPr>
              <a:t>luca.giambarresi@student.umons.ac.be</a:t>
            </a:r>
            <a:endParaRPr lang="fr-BE" sz="2000" kern="0" dirty="0"/>
          </a:p>
          <a:p>
            <a:r>
              <a:rPr lang="fr-BE" sz="2000" kern="0" dirty="0">
                <a:hlinkClick r:id="rId3"/>
              </a:rPr>
              <a:t>jostein.niyonzima@student.umons.ac.be</a:t>
            </a:r>
            <a:endParaRPr lang="fr-BE" sz="2000" kern="0" dirty="0"/>
          </a:p>
          <a:p>
            <a:endParaRPr lang="en-US" kern="0" dirty="0"/>
          </a:p>
        </p:txBody>
      </p:sp>
      <p:sp>
        <p:nvSpPr>
          <p:cNvPr id="2" name="ZoneTexte 1">
            <a:extLst>
              <a:ext uri="{FF2B5EF4-FFF2-40B4-BE49-F238E27FC236}">
                <a16:creationId xmlns:a16="http://schemas.microsoft.com/office/drawing/2014/main" id="{C6D9E3B2-F8B7-4E47-9197-FB2832D25C22}"/>
              </a:ext>
            </a:extLst>
          </p:cNvPr>
          <p:cNvSpPr txBox="1"/>
          <p:nvPr/>
        </p:nvSpPr>
        <p:spPr>
          <a:xfrm>
            <a:off x="0" y="3896063"/>
            <a:ext cx="2880320" cy="369332"/>
          </a:xfrm>
          <a:prstGeom prst="rect">
            <a:avLst/>
          </a:prstGeom>
          <a:noFill/>
        </p:spPr>
        <p:txBody>
          <a:bodyPr wrap="square" rtlCol="0">
            <a:spAutoFit/>
          </a:bodyPr>
          <a:lstStyle/>
          <a:p>
            <a:r>
              <a:rPr lang="fr-BE" sz="1800" dirty="0">
                <a:solidFill>
                  <a:schemeClr val="bg1"/>
                </a:solidFill>
              </a:rPr>
              <a:t>1st </a:t>
            </a:r>
            <a:r>
              <a:rPr lang="fr-BE" sz="1800" dirty="0" err="1">
                <a:solidFill>
                  <a:schemeClr val="bg1"/>
                </a:solidFill>
              </a:rPr>
              <a:t>year</a:t>
            </a:r>
            <a:r>
              <a:rPr lang="fr-BE" sz="1800" dirty="0">
                <a:solidFill>
                  <a:schemeClr val="bg1"/>
                </a:solidFill>
              </a:rPr>
              <a:t> of Master</a:t>
            </a:r>
          </a:p>
        </p:txBody>
      </p:sp>
      <p:sp>
        <p:nvSpPr>
          <p:cNvPr id="5" name="ZoneTexte 4">
            <a:extLst>
              <a:ext uri="{FF2B5EF4-FFF2-40B4-BE49-F238E27FC236}">
                <a16:creationId xmlns:a16="http://schemas.microsoft.com/office/drawing/2014/main" id="{93DF008A-98AB-4C4F-BA89-013F62DF6224}"/>
              </a:ext>
            </a:extLst>
          </p:cNvPr>
          <p:cNvSpPr txBox="1"/>
          <p:nvPr/>
        </p:nvSpPr>
        <p:spPr>
          <a:xfrm>
            <a:off x="2231740" y="6488668"/>
            <a:ext cx="4680520" cy="738664"/>
          </a:xfrm>
          <a:prstGeom prst="rect">
            <a:avLst/>
          </a:prstGeom>
          <a:noFill/>
        </p:spPr>
        <p:txBody>
          <a:bodyPr wrap="square" rtlCol="0">
            <a:spAutoFit/>
          </a:bodyPr>
          <a:lstStyle/>
          <a:p>
            <a:r>
              <a:rPr lang="fr-BE" sz="1800" dirty="0" err="1">
                <a:solidFill>
                  <a:srgbClr val="FF0000"/>
                </a:solidFill>
              </a:rPr>
              <a:t>Umons</a:t>
            </a:r>
            <a:r>
              <a:rPr lang="fr-BE" sz="1800" dirty="0">
                <a:solidFill>
                  <a:srgbClr val="FF0000"/>
                </a:solidFill>
              </a:rPr>
              <a:t> : </a:t>
            </a:r>
            <a:r>
              <a:rPr lang="fr-BE" sz="1800" dirty="0">
                <a:solidFill>
                  <a:schemeClr val="bg1"/>
                </a:solidFill>
                <a:hlinkClick r:id="rId4"/>
              </a:rPr>
              <a:t>https://web.umons.ac.be/fr/</a:t>
            </a:r>
            <a:endParaRPr lang="fr-BE" sz="1800" dirty="0">
              <a:solidFill>
                <a:schemeClr val="bg1"/>
              </a:solidFill>
            </a:endParaRPr>
          </a:p>
          <a:p>
            <a:endParaRPr lang="fr-B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From Arduino to ESP8266</a:t>
            </a:r>
          </a:p>
        </p:txBody>
      </p:sp>
      <p:sp>
        <p:nvSpPr>
          <p:cNvPr id="3" name="Espace réservé du contenu 2"/>
          <p:cNvSpPr>
            <a:spLocks noGrp="1"/>
          </p:cNvSpPr>
          <p:nvPr>
            <p:ph idx="1"/>
          </p:nvPr>
        </p:nvSpPr>
        <p:spPr/>
        <p:txBody>
          <a:bodyPr/>
          <a:lstStyle/>
          <a:p>
            <a:endParaRPr lang="en-US" dirty="0"/>
          </a:p>
          <a:p>
            <a:r>
              <a:rPr lang="en-US" dirty="0"/>
              <a:t>Serial</a:t>
            </a:r>
          </a:p>
          <a:p>
            <a:r>
              <a:rPr lang="en-US" dirty="0"/>
              <a:t>Issue </a:t>
            </a:r>
          </a:p>
          <a:p>
            <a:r>
              <a:rPr lang="en-US" dirty="0"/>
              <a:t>Solution </a:t>
            </a:r>
          </a:p>
          <a:p>
            <a:r>
              <a:rPr lang="en-US" dirty="0"/>
              <a:t>Problem</a:t>
            </a:r>
          </a:p>
          <a:p>
            <a:r>
              <a:rPr lang="en-US" dirty="0"/>
              <a:t>Comparison</a:t>
            </a:r>
          </a:p>
        </p:txBody>
      </p:sp>
      <p:sp>
        <p:nvSpPr>
          <p:cNvPr id="4" name="Espace réservé du numéro de diapositive 3"/>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en-US"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10</a:t>
            </a:fld>
            <a:endParaRPr kumimoji="0" lang="en-US"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spTree>
    <p:extLst>
      <p:ext uri="{BB962C8B-B14F-4D97-AF65-F5344CB8AC3E}">
        <p14:creationId xmlns:p14="http://schemas.microsoft.com/office/powerpoint/2010/main" val="297282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735B-978F-48D2-9220-DEA7C64C7E48}"/>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828A8D2D-3147-4E27-B442-BA2549A9F0FC}"/>
              </a:ext>
            </a:extLst>
          </p:cNvPr>
          <p:cNvSpPr>
            <a:spLocks noGrp="1"/>
          </p:cNvSpPr>
          <p:nvPr>
            <p:ph idx="1"/>
          </p:nvPr>
        </p:nvSpPr>
        <p:spPr/>
        <p:txBody>
          <a:bodyPr/>
          <a:lstStyle/>
          <a:p>
            <a:pPr lvl="1">
              <a:buFont typeface="Wingdings" panose="05000000000000000000" pitchFamily="2" charset="2"/>
              <a:buChar char="q"/>
            </a:pPr>
            <a:r>
              <a:rPr lang="fr-BE" dirty="0"/>
              <a:t>Hardware</a:t>
            </a:r>
          </a:p>
          <a:p>
            <a:pPr lvl="2">
              <a:buSzPct val="130000"/>
              <a:buFont typeface="Arial" panose="020B0604020202020204" pitchFamily="34" charset="0"/>
              <a:buChar char="•"/>
            </a:pPr>
            <a:r>
              <a:rPr lang="fr-BE" dirty="0"/>
              <a:t>Crossover </a:t>
            </a:r>
            <a:r>
              <a:rPr lang="fr-BE" dirty="0" err="1"/>
              <a:t>between</a:t>
            </a:r>
            <a:r>
              <a:rPr lang="fr-BE" dirty="0"/>
              <a:t> RX-TX</a:t>
            </a:r>
          </a:p>
          <a:p>
            <a:pPr lvl="1">
              <a:buFont typeface="Wingdings" panose="05000000000000000000" pitchFamily="2" charset="2"/>
              <a:buChar char="q"/>
            </a:pPr>
            <a:r>
              <a:rPr lang="fr-BE" dirty="0"/>
              <a:t>Software</a:t>
            </a:r>
          </a:p>
          <a:p>
            <a:pPr lvl="2">
              <a:buFont typeface="Arial" panose="020B0604020202020204" pitchFamily="34" charset="0"/>
              <a:buChar char="•"/>
            </a:pPr>
            <a:r>
              <a:rPr lang="fr-BE" dirty="0"/>
              <a:t>Simplex</a:t>
            </a:r>
          </a:p>
          <a:p>
            <a:pPr lvl="2">
              <a:buFont typeface="Arial" panose="020B0604020202020204" pitchFamily="34" charset="0"/>
              <a:buChar char="•"/>
            </a:pPr>
            <a:r>
              <a:rPr lang="fr-BE" dirty="0"/>
              <a:t>Half-duplex</a:t>
            </a:r>
          </a:p>
          <a:p>
            <a:pPr lvl="2">
              <a:buFont typeface="Arial" panose="020B0604020202020204" pitchFamily="34" charset="0"/>
              <a:buChar char="•"/>
            </a:pPr>
            <a:r>
              <a:rPr lang="fr-BE" dirty="0"/>
              <a:t>Full-duplex</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2E72388F-D6BE-49E1-9E61-C95465D50E72}"/>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11</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A6C06226-3F6F-4977-B9FC-DA35E3EC3343}"/>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spTree>
    <p:extLst>
      <p:ext uri="{BB962C8B-B14F-4D97-AF65-F5344CB8AC3E}">
        <p14:creationId xmlns:p14="http://schemas.microsoft.com/office/powerpoint/2010/main" val="86669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7BFCF-6F31-4A08-9EB9-AF91701143B7}"/>
              </a:ext>
            </a:extLst>
          </p:cNvPr>
          <p:cNvSpPr>
            <a:spLocks noGrp="1"/>
          </p:cNvSpPr>
          <p:nvPr>
            <p:ph type="title"/>
          </p:nvPr>
        </p:nvSpPr>
        <p:spPr/>
        <p:txBody>
          <a:bodyPr/>
          <a:lstStyle/>
          <a:p>
            <a:r>
              <a:rPr lang="fr-BE" dirty="0"/>
              <a:t>Issue </a:t>
            </a:r>
          </a:p>
        </p:txBody>
      </p:sp>
      <p:sp>
        <p:nvSpPr>
          <p:cNvPr id="3" name="Espace réservé du contenu 2">
            <a:extLst>
              <a:ext uri="{FF2B5EF4-FFF2-40B4-BE49-F238E27FC236}">
                <a16:creationId xmlns:a16="http://schemas.microsoft.com/office/drawing/2014/main" id="{89BC4A03-065D-4AF5-A886-F60D136B2A62}"/>
              </a:ext>
            </a:extLst>
          </p:cNvPr>
          <p:cNvSpPr>
            <a:spLocks noGrp="1"/>
          </p:cNvSpPr>
          <p:nvPr>
            <p:ph idx="1"/>
          </p:nvPr>
        </p:nvSpPr>
        <p:spPr/>
        <p:txBody>
          <a:bodyPr/>
          <a:lstStyle/>
          <a:p>
            <a:r>
              <a:rPr lang="fr-BE" dirty="0"/>
              <a:t> bus contention</a:t>
            </a:r>
          </a:p>
          <a:p>
            <a:pPr marL="0" indent="0">
              <a:buNone/>
            </a:pPr>
            <a:r>
              <a:rPr lang="fr-BE" dirty="0"/>
              <a:t> </a:t>
            </a:r>
          </a:p>
          <a:p>
            <a:pPr lvl="1"/>
            <a:endParaRPr lang="fr-BE" dirty="0"/>
          </a:p>
        </p:txBody>
      </p:sp>
      <p:sp>
        <p:nvSpPr>
          <p:cNvPr id="4" name="Espace réservé du numéro de diapositive 3">
            <a:extLst>
              <a:ext uri="{FF2B5EF4-FFF2-40B4-BE49-F238E27FC236}">
                <a16:creationId xmlns:a16="http://schemas.microsoft.com/office/drawing/2014/main" id="{A9F0C4D8-E73C-4785-9055-3998C497D8E8}"/>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12</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00B0C72D-312E-470C-87F3-244B2AC85C9A}"/>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7" name="Image 6">
            <a:extLst>
              <a:ext uri="{FF2B5EF4-FFF2-40B4-BE49-F238E27FC236}">
                <a16:creationId xmlns:a16="http://schemas.microsoft.com/office/drawing/2014/main" id="{CB5A62B9-9067-4B7D-8D32-3DB7F0AA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285990"/>
            <a:ext cx="3703641" cy="3779848"/>
          </a:xfrm>
          <a:prstGeom prst="rect">
            <a:avLst/>
          </a:prstGeom>
        </p:spPr>
      </p:pic>
      <p:sp>
        <p:nvSpPr>
          <p:cNvPr id="15" name="Rectangle 14">
            <a:extLst>
              <a:ext uri="{FF2B5EF4-FFF2-40B4-BE49-F238E27FC236}">
                <a16:creationId xmlns:a16="http://schemas.microsoft.com/office/drawing/2014/main" id="{6CF93DAF-65B8-447C-B277-69FA5118E1F8}"/>
              </a:ext>
            </a:extLst>
          </p:cNvPr>
          <p:cNvSpPr/>
          <p:nvPr/>
        </p:nvSpPr>
        <p:spPr bwMode="auto">
          <a:xfrm rot="16200000">
            <a:off x="1305307" y="2828519"/>
            <a:ext cx="1781404" cy="47092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rPr>
              <a:t>computer</a:t>
            </a:r>
          </a:p>
        </p:txBody>
      </p:sp>
      <p:sp>
        <p:nvSpPr>
          <p:cNvPr id="16" name="Rectangle 15">
            <a:extLst>
              <a:ext uri="{FF2B5EF4-FFF2-40B4-BE49-F238E27FC236}">
                <a16:creationId xmlns:a16="http://schemas.microsoft.com/office/drawing/2014/main" id="{44F09941-4FA8-41DF-8753-D673881A7579}"/>
              </a:ext>
            </a:extLst>
          </p:cNvPr>
          <p:cNvSpPr/>
          <p:nvPr/>
        </p:nvSpPr>
        <p:spPr bwMode="auto">
          <a:xfrm rot="16200000">
            <a:off x="4821852" y="2908118"/>
            <a:ext cx="1557022" cy="3762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rPr>
              <a:t>ESP8266</a:t>
            </a:r>
          </a:p>
        </p:txBody>
      </p:sp>
      <p:sp>
        <p:nvSpPr>
          <p:cNvPr id="6" name="Rectangle 5">
            <a:extLst>
              <a:ext uri="{FF2B5EF4-FFF2-40B4-BE49-F238E27FC236}">
                <a16:creationId xmlns:a16="http://schemas.microsoft.com/office/drawing/2014/main" id="{07AF3E60-DF03-4910-9D40-971559599F9D}"/>
              </a:ext>
            </a:extLst>
          </p:cNvPr>
          <p:cNvSpPr/>
          <p:nvPr/>
        </p:nvSpPr>
        <p:spPr bwMode="auto">
          <a:xfrm rot="16200000">
            <a:off x="1495683" y="4552423"/>
            <a:ext cx="1400653" cy="4305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srgbClr val="000000"/>
                </a:solidFill>
                <a:effectLst/>
                <a:uLnTx/>
                <a:uFillTx/>
                <a:latin typeface="Verdana" pitchFamily="34" charset="0"/>
                <a:ea typeface="+mn-ea"/>
                <a:cs typeface="+mn-cs"/>
              </a:rPr>
              <a:t>Arduino</a:t>
            </a:r>
            <a:endPar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120460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68518-F09C-4B3E-BD16-97382E925DF6}"/>
              </a:ext>
            </a:extLst>
          </p:cNvPr>
          <p:cNvSpPr>
            <a:spLocks noGrp="1"/>
          </p:cNvSpPr>
          <p:nvPr>
            <p:ph type="title"/>
          </p:nvPr>
        </p:nvSpPr>
        <p:spPr/>
        <p:txBody>
          <a:bodyPr/>
          <a:lstStyle/>
          <a:p>
            <a:r>
              <a:rPr lang="fr-BE" dirty="0"/>
              <a:t>Solution </a:t>
            </a:r>
          </a:p>
        </p:txBody>
      </p:sp>
      <p:sp>
        <p:nvSpPr>
          <p:cNvPr id="3" name="Espace réservé du contenu 2">
            <a:extLst>
              <a:ext uri="{FF2B5EF4-FFF2-40B4-BE49-F238E27FC236}">
                <a16:creationId xmlns:a16="http://schemas.microsoft.com/office/drawing/2014/main" id="{5DEBB782-9FAC-447A-9985-C52D9A760AD6}"/>
              </a:ext>
            </a:extLst>
          </p:cNvPr>
          <p:cNvSpPr>
            <a:spLocks noGrp="1"/>
          </p:cNvSpPr>
          <p:nvPr>
            <p:ph idx="1"/>
          </p:nvPr>
        </p:nvSpPr>
        <p:spPr/>
        <p:txBody>
          <a:bodyPr/>
          <a:lstStyle/>
          <a:p>
            <a:r>
              <a:rPr lang="fr-BE" dirty="0" err="1"/>
              <a:t>SoftwareSerial</a:t>
            </a:r>
            <a:endParaRPr lang="fr-BE" dirty="0"/>
          </a:p>
          <a:p>
            <a:pPr lvl="1"/>
            <a:r>
              <a:rPr lang="fr-BE" dirty="0" err="1"/>
              <a:t>It’s</a:t>
            </a:r>
            <a:r>
              <a:rPr lang="fr-BE" dirty="0"/>
              <a:t> </a:t>
            </a:r>
            <a:r>
              <a:rPr lang="fr-BE" dirty="0" err="1"/>
              <a:t>usually</a:t>
            </a:r>
            <a:r>
              <a:rPr lang="fr-BE" dirty="0"/>
              <a:t> </a:t>
            </a:r>
            <a:r>
              <a:rPr lang="fr-BE" dirty="0" err="1"/>
              <a:t>used</a:t>
            </a:r>
            <a:r>
              <a:rPr lang="fr-BE" dirty="0"/>
              <a:t> </a:t>
            </a:r>
            <a:r>
              <a:rPr lang="fr-BE" dirty="0" err="1"/>
              <a:t>when</a:t>
            </a:r>
            <a:r>
              <a:rPr lang="fr-BE" dirty="0"/>
              <a:t> </a:t>
            </a:r>
            <a:r>
              <a:rPr lang="fr-BE" dirty="0" err="1"/>
              <a:t>there</a:t>
            </a:r>
            <a:r>
              <a:rPr lang="fr-BE" dirty="0"/>
              <a:t> </a:t>
            </a:r>
            <a:r>
              <a:rPr lang="fr-BE" dirty="0" err="1"/>
              <a:t>is</a:t>
            </a:r>
            <a:r>
              <a:rPr lang="fr-BE" dirty="0"/>
              <a:t> not </a:t>
            </a:r>
            <a:r>
              <a:rPr lang="fr-BE" dirty="0" err="1"/>
              <a:t>enough</a:t>
            </a:r>
            <a:r>
              <a:rPr lang="fr-BE" dirty="0"/>
              <a:t> TX-RX </a:t>
            </a:r>
          </a:p>
          <a:p>
            <a:pPr lvl="1"/>
            <a:r>
              <a:rPr lang="fr-BE" dirty="0" err="1"/>
              <a:t>Allow</a:t>
            </a:r>
            <a:r>
              <a:rPr lang="fr-BE" dirty="0"/>
              <a:t> </a:t>
            </a:r>
            <a:r>
              <a:rPr lang="fr-BE" dirty="0" err="1"/>
              <a:t>some</a:t>
            </a:r>
            <a:r>
              <a:rPr lang="fr-BE" dirty="0"/>
              <a:t> </a:t>
            </a:r>
            <a:r>
              <a:rPr lang="fr-BE" dirty="0" err="1"/>
              <a:t>specific</a:t>
            </a:r>
            <a:r>
              <a:rPr lang="fr-BE" dirty="0"/>
              <a:t> pins to </a:t>
            </a:r>
            <a:r>
              <a:rPr lang="fr-BE" dirty="0" err="1"/>
              <a:t>act</a:t>
            </a:r>
            <a:r>
              <a:rPr lang="fr-BE" dirty="0"/>
              <a:t> as TX-RX</a:t>
            </a:r>
          </a:p>
          <a:p>
            <a:pPr lvl="1"/>
            <a:r>
              <a:rPr lang="fr-BE" dirty="0"/>
              <a:t>Can not </a:t>
            </a:r>
            <a:r>
              <a:rPr lang="fr-BE" dirty="0" err="1"/>
              <a:t>simultaneously</a:t>
            </a:r>
            <a:r>
              <a:rPr lang="fr-BE" dirty="0"/>
              <a:t> transmit and </a:t>
            </a:r>
            <a:r>
              <a:rPr lang="fr-BE" dirty="0" err="1"/>
              <a:t>receive</a:t>
            </a:r>
            <a:r>
              <a:rPr lang="fr-BE" dirty="0"/>
              <a:t> data</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5AF6572C-802C-4657-802F-E1E21F952DE9}"/>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13</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69BE114C-1803-489E-B356-51FBA1324D56}"/>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8" name="Image 7">
            <a:extLst>
              <a:ext uri="{FF2B5EF4-FFF2-40B4-BE49-F238E27FC236}">
                <a16:creationId xmlns:a16="http://schemas.microsoft.com/office/drawing/2014/main" id="{56548259-F3D4-43A4-B9FB-55E01BF68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09" y="2579122"/>
            <a:ext cx="917303" cy="573778"/>
          </a:xfrm>
          <a:prstGeom prst="rect">
            <a:avLst/>
          </a:prstGeom>
        </p:spPr>
      </p:pic>
      <p:pic>
        <p:nvPicPr>
          <p:cNvPr id="10" name="Image 9">
            <a:extLst>
              <a:ext uri="{FF2B5EF4-FFF2-40B4-BE49-F238E27FC236}">
                <a16:creationId xmlns:a16="http://schemas.microsoft.com/office/drawing/2014/main" id="{88F39CE7-C86E-4A0A-897E-B49452162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00" y="3534742"/>
            <a:ext cx="659720" cy="657405"/>
          </a:xfrm>
          <a:prstGeom prst="rect">
            <a:avLst/>
          </a:prstGeom>
        </p:spPr>
      </p:pic>
    </p:spTree>
    <p:extLst>
      <p:ext uri="{BB962C8B-B14F-4D97-AF65-F5344CB8AC3E}">
        <p14:creationId xmlns:p14="http://schemas.microsoft.com/office/powerpoint/2010/main" val="47337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A7D86-E9D2-4790-9830-D37F8C5C8623}"/>
              </a:ext>
            </a:extLst>
          </p:cNvPr>
          <p:cNvSpPr>
            <a:spLocks noGrp="1"/>
          </p:cNvSpPr>
          <p:nvPr>
            <p:ph type="title"/>
          </p:nvPr>
        </p:nvSpPr>
        <p:spPr/>
        <p:txBody>
          <a:bodyPr/>
          <a:lstStyle/>
          <a:p>
            <a:r>
              <a:rPr lang="fr-BE" dirty="0" err="1"/>
              <a:t>Breadboard</a:t>
            </a:r>
            <a:r>
              <a:rPr lang="fr-BE" dirty="0"/>
              <a:t> </a:t>
            </a:r>
            <a:r>
              <a:rPr lang="fr-BE" dirty="0" err="1"/>
              <a:t>set-up</a:t>
            </a:r>
            <a:endParaRPr lang="fr-BE" dirty="0"/>
          </a:p>
        </p:txBody>
      </p:sp>
      <p:sp>
        <p:nvSpPr>
          <p:cNvPr id="4" name="Espace réservé du numéro de diapositive 3">
            <a:extLst>
              <a:ext uri="{FF2B5EF4-FFF2-40B4-BE49-F238E27FC236}">
                <a16:creationId xmlns:a16="http://schemas.microsoft.com/office/drawing/2014/main" id="{E0566BC3-2693-4771-BE9B-50601B40E1B8}"/>
              </a:ext>
            </a:extLst>
          </p:cNvPr>
          <p:cNvSpPr>
            <a:spLocks noGrp="1"/>
          </p:cNvSpPr>
          <p:nvPr>
            <p:ph type="sldNum" sz="quarter" idx="10"/>
          </p:nvPr>
        </p:nvSpPr>
        <p:spPr/>
        <p:txBody>
          <a:bodyPr/>
          <a:lstStyle/>
          <a:p>
            <a:pPr>
              <a:defRPr/>
            </a:pPr>
            <a:fld id="{14F214EF-6916-43FF-8424-30437CA8A788}" type="slidenum">
              <a:rPr lang="fr-BE" smtClean="0"/>
              <a:pPr>
                <a:defRPr/>
              </a:pPr>
              <a:t>14</a:t>
            </a:fld>
            <a:endParaRPr lang="fr-BE" dirty="0"/>
          </a:p>
        </p:txBody>
      </p:sp>
      <p:sp>
        <p:nvSpPr>
          <p:cNvPr id="5" name="Espace réservé du pied de page 4">
            <a:extLst>
              <a:ext uri="{FF2B5EF4-FFF2-40B4-BE49-F238E27FC236}">
                <a16:creationId xmlns:a16="http://schemas.microsoft.com/office/drawing/2014/main" id="{F5FCFFE3-7FB6-42E2-8C45-3C2AC0493A91}"/>
              </a:ext>
            </a:extLst>
          </p:cNvPr>
          <p:cNvSpPr>
            <a:spLocks noGrp="1"/>
          </p:cNvSpPr>
          <p:nvPr>
            <p:ph type="ftr" sz="quarter" idx="11"/>
          </p:nvPr>
        </p:nvSpPr>
        <p:spPr/>
        <p:txBody>
          <a:bodyPr/>
          <a:lstStyle/>
          <a:p>
            <a:pPr>
              <a:defRPr/>
            </a:pPr>
            <a:r>
              <a:rPr lang="fr-FR"/>
              <a:t>1009-05 Systèmes à Microprocesseur 1. Structure ordinateur</a:t>
            </a:r>
          </a:p>
        </p:txBody>
      </p:sp>
      <p:pic>
        <p:nvPicPr>
          <p:cNvPr id="9" name="Espace réservé du contenu 8">
            <a:extLst>
              <a:ext uri="{FF2B5EF4-FFF2-40B4-BE49-F238E27FC236}">
                <a16:creationId xmlns:a16="http://schemas.microsoft.com/office/drawing/2014/main" id="{5C5A5E25-8F9D-47E6-A1DD-D01180EB891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9919" y="980728"/>
            <a:ext cx="6924162" cy="5193122"/>
          </a:xfrm>
        </p:spPr>
      </p:pic>
    </p:spTree>
    <p:extLst>
      <p:ext uri="{BB962C8B-B14F-4D97-AF65-F5344CB8AC3E}">
        <p14:creationId xmlns:p14="http://schemas.microsoft.com/office/powerpoint/2010/main" val="335930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42A7A3-123A-47E1-9EF3-3226916EA5E3}"/>
              </a:ext>
            </a:extLst>
          </p:cNvPr>
          <p:cNvSpPr>
            <a:spLocks noGrp="1"/>
          </p:cNvSpPr>
          <p:nvPr>
            <p:ph type="title"/>
          </p:nvPr>
        </p:nvSpPr>
        <p:spPr/>
        <p:txBody>
          <a:bodyPr/>
          <a:lstStyle/>
          <a:p>
            <a:r>
              <a:rPr lang="fr-FR" dirty="0" err="1"/>
              <a:t>Problem</a:t>
            </a:r>
            <a:endParaRPr lang="fr-BE" dirty="0"/>
          </a:p>
        </p:txBody>
      </p:sp>
      <p:sp>
        <p:nvSpPr>
          <p:cNvPr id="3" name="Espace réservé du contenu 2">
            <a:extLst>
              <a:ext uri="{FF2B5EF4-FFF2-40B4-BE49-F238E27FC236}">
                <a16:creationId xmlns:a16="http://schemas.microsoft.com/office/drawing/2014/main" id="{1CAA3D8D-BEF2-4126-A842-B296744556FF}"/>
              </a:ext>
            </a:extLst>
          </p:cNvPr>
          <p:cNvSpPr>
            <a:spLocks noGrp="1"/>
          </p:cNvSpPr>
          <p:nvPr>
            <p:ph idx="1"/>
          </p:nvPr>
        </p:nvSpPr>
        <p:spPr/>
        <p:txBody>
          <a:bodyPr/>
          <a:lstStyle/>
          <a:p>
            <a:r>
              <a:rPr lang="fr-FR" dirty="0"/>
              <a:t>TX-RX </a:t>
            </a:r>
            <a:r>
              <a:rPr lang="fr-FR" dirty="0" err="1"/>
              <a:t>instead</a:t>
            </a:r>
            <a:r>
              <a:rPr lang="fr-FR" dirty="0"/>
              <a:t> of </a:t>
            </a:r>
            <a:r>
              <a:rPr lang="fr-FR" dirty="0" err="1"/>
              <a:t>SoftwareSerial</a:t>
            </a:r>
            <a:endParaRPr lang="fr-BE" dirty="0"/>
          </a:p>
        </p:txBody>
      </p:sp>
      <p:sp>
        <p:nvSpPr>
          <p:cNvPr id="4" name="Espace réservé du numéro de diapositive 3">
            <a:extLst>
              <a:ext uri="{FF2B5EF4-FFF2-40B4-BE49-F238E27FC236}">
                <a16:creationId xmlns:a16="http://schemas.microsoft.com/office/drawing/2014/main" id="{13A6DFC6-85DA-4C5A-B4AC-73688D4F6A99}"/>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15</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4F2B3057-A114-499A-8AEC-0A575194B779}"/>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7" name="Image 6">
            <a:extLst>
              <a:ext uri="{FF2B5EF4-FFF2-40B4-BE49-F238E27FC236}">
                <a16:creationId xmlns:a16="http://schemas.microsoft.com/office/drawing/2014/main" id="{7C884987-7F21-4900-A35C-F2B29617E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692" y="2254560"/>
            <a:ext cx="3708451" cy="2781338"/>
          </a:xfrm>
          <a:prstGeom prst="rect">
            <a:avLst/>
          </a:prstGeom>
        </p:spPr>
      </p:pic>
      <p:pic>
        <p:nvPicPr>
          <p:cNvPr id="9" name="Image 8">
            <a:extLst>
              <a:ext uri="{FF2B5EF4-FFF2-40B4-BE49-F238E27FC236}">
                <a16:creationId xmlns:a16="http://schemas.microsoft.com/office/drawing/2014/main" id="{DD12C2F3-E1BD-4B80-999F-85625A4B2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2254560"/>
            <a:ext cx="3707904" cy="2780928"/>
          </a:xfrm>
          <a:prstGeom prst="rect">
            <a:avLst/>
          </a:prstGeom>
        </p:spPr>
      </p:pic>
      <p:sp>
        <p:nvSpPr>
          <p:cNvPr id="10" name="ZoneTexte 9">
            <a:extLst>
              <a:ext uri="{FF2B5EF4-FFF2-40B4-BE49-F238E27FC236}">
                <a16:creationId xmlns:a16="http://schemas.microsoft.com/office/drawing/2014/main" id="{9FF5F8C6-676B-4561-A494-5C5AB0C1C833}"/>
              </a:ext>
            </a:extLst>
          </p:cNvPr>
          <p:cNvSpPr txBox="1"/>
          <p:nvPr/>
        </p:nvSpPr>
        <p:spPr>
          <a:xfrm>
            <a:off x="1015632" y="5231997"/>
            <a:ext cx="3020570"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err="1">
                <a:ln>
                  <a:noFill/>
                </a:ln>
                <a:solidFill>
                  <a:srgbClr val="3333FF"/>
                </a:solidFill>
                <a:effectLst/>
                <a:uLnTx/>
                <a:uFillTx/>
                <a:latin typeface="Verdana" pitchFamily="34" charset="0"/>
                <a:ea typeface="+mn-ea"/>
                <a:cs typeface="+mn-cs"/>
              </a:rPr>
              <a:t>SoftwareSerial</a:t>
            </a:r>
            <a:r>
              <a:rPr kumimoji="0" lang="fr-FR" sz="2400" b="0" i="0" u="none" strike="noStrike" kern="1200" cap="none" spc="0" normalizeH="0" baseline="0" noProof="0" dirty="0">
                <a:ln>
                  <a:noFill/>
                </a:ln>
                <a:solidFill>
                  <a:srgbClr val="3333FF"/>
                </a:solidFill>
                <a:effectLst/>
                <a:uLnTx/>
                <a:uFillTx/>
                <a:latin typeface="Verdana" pitchFamily="34" charset="0"/>
                <a:ea typeface="+mn-ea"/>
                <a:cs typeface="+mn-cs"/>
              </a:rPr>
              <a:t> pin</a:t>
            </a:r>
            <a:endParaRPr kumimoji="0" lang="fr-BE" sz="2400" b="0" i="0" u="none" strike="noStrike" kern="1200" cap="none" spc="0" normalizeH="0" baseline="0" noProof="0" dirty="0">
              <a:ln>
                <a:noFill/>
              </a:ln>
              <a:solidFill>
                <a:srgbClr val="3333FF"/>
              </a:solidFill>
              <a:effectLst/>
              <a:uLnTx/>
              <a:uFillTx/>
              <a:latin typeface="Verdana" pitchFamily="34" charset="0"/>
              <a:ea typeface="+mn-ea"/>
              <a:cs typeface="+mn-cs"/>
            </a:endParaRPr>
          </a:p>
        </p:txBody>
      </p:sp>
      <p:sp>
        <p:nvSpPr>
          <p:cNvPr id="11" name="ZoneTexte 10">
            <a:extLst>
              <a:ext uri="{FF2B5EF4-FFF2-40B4-BE49-F238E27FC236}">
                <a16:creationId xmlns:a16="http://schemas.microsoft.com/office/drawing/2014/main" id="{0310170D-01DC-413E-B9E7-47379DA4D924}"/>
              </a:ext>
            </a:extLst>
          </p:cNvPr>
          <p:cNvSpPr txBox="1"/>
          <p:nvPr/>
        </p:nvSpPr>
        <p:spPr>
          <a:xfrm>
            <a:off x="6058322" y="5237342"/>
            <a:ext cx="1167307"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srgbClr val="3333FF"/>
                </a:solidFill>
                <a:effectLst/>
                <a:uLnTx/>
                <a:uFillTx/>
                <a:latin typeface="Verdana" pitchFamily="34" charset="0"/>
                <a:ea typeface="+mn-ea"/>
                <a:cs typeface="+mn-cs"/>
              </a:rPr>
              <a:t>TX pin</a:t>
            </a:r>
            <a:endParaRPr kumimoji="0" lang="fr-BE" sz="2400" b="0" i="0" u="none" strike="noStrike" kern="1200" cap="none" spc="0" normalizeH="0" baseline="0" noProof="0" dirty="0">
              <a:ln>
                <a:noFill/>
              </a:ln>
              <a:solidFill>
                <a:srgbClr val="3333FF"/>
              </a:solidFill>
              <a:effectLst/>
              <a:uLnTx/>
              <a:uFillTx/>
              <a:latin typeface="Verdana" pitchFamily="34" charset="0"/>
              <a:ea typeface="+mn-ea"/>
              <a:cs typeface="+mn-cs"/>
            </a:endParaRPr>
          </a:p>
        </p:txBody>
      </p:sp>
    </p:spTree>
    <p:extLst>
      <p:ext uri="{BB962C8B-B14F-4D97-AF65-F5344CB8AC3E}">
        <p14:creationId xmlns:p14="http://schemas.microsoft.com/office/powerpoint/2010/main" val="283515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F53A3-10A0-4C5D-A904-9449DB6A3FFF}"/>
              </a:ext>
            </a:extLst>
          </p:cNvPr>
          <p:cNvSpPr>
            <a:spLocks noGrp="1"/>
          </p:cNvSpPr>
          <p:nvPr>
            <p:ph type="title"/>
          </p:nvPr>
        </p:nvSpPr>
        <p:spPr/>
        <p:txBody>
          <a:bodyPr/>
          <a:lstStyle/>
          <a:p>
            <a:r>
              <a:rPr lang="fr-BE" dirty="0" err="1"/>
              <a:t>Comparison</a:t>
            </a:r>
            <a:endParaRPr lang="fr-BE" dirty="0"/>
          </a:p>
        </p:txBody>
      </p:sp>
      <p:sp>
        <p:nvSpPr>
          <p:cNvPr id="3" name="Espace réservé du contenu 2">
            <a:extLst>
              <a:ext uri="{FF2B5EF4-FFF2-40B4-BE49-F238E27FC236}">
                <a16:creationId xmlns:a16="http://schemas.microsoft.com/office/drawing/2014/main" id="{FC3DCE49-9298-403C-9B9D-DCDAF36425D6}"/>
              </a:ext>
            </a:extLst>
          </p:cNvPr>
          <p:cNvSpPr>
            <a:spLocks noGrp="1"/>
          </p:cNvSpPr>
          <p:nvPr>
            <p:ph idx="1"/>
          </p:nvPr>
        </p:nvSpPr>
        <p:spPr>
          <a:xfrm>
            <a:off x="720214" y="1096228"/>
            <a:ext cx="8229600" cy="4525963"/>
          </a:xfrm>
        </p:spPr>
        <p:txBody>
          <a:bodyPr/>
          <a:lstStyle/>
          <a:p>
            <a:pPr lvl="1">
              <a:buFont typeface="Wingdings" panose="05000000000000000000" pitchFamily="2" charset="2"/>
              <a:buChar char="q"/>
            </a:pPr>
            <a:r>
              <a:rPr lang="fr-BE" sz="2400" dirty="0" err="1"/>
              <a:t>Temperature</a:t>
            </a:r>
            <a:r>
              <a:rPr lang="fr-BE" sz="2400" dirty="0"/>
              <a:t> </a:t>
            </a:r>
            <a:r>
              <a:rPr lang="fr-BE" sz="2400" dirty="0" err="1"/>
              <a:t>measurement</a:t>
            </a:r>
            <a:endParaRPr lang="fr-BE" sz="2400" dirty="0"/>
          </a:p>
          <a:p>
            <a:pPr lvl="1">
              <a:buFont typeface="Wingdings" panose="05000000000000000000" pitchFamily="2" charset="2"/>
              <a:buChar char="q"/>
            </a:pPr>
            <a:endParaRPr lang="fr-BE" sz="2000" dirty="0"/>
          </a:p>
          <a:p>
            <a:pPr lvl="1">
              <a:buFont typeface="Wingdings" panose="05000000000000000000" pitchFamily="2" charset="2"/>
              <a:buChar char="q"/>
            </a:pPr>
            <a:r>
              <a:rPr lang="fr-BE" sz="2400" dirty="0" err="1"/>
              <a:t>Webpage</a:t>
            </a:r>
            <a:r>
              <a:rPr lang="fr-BE" sz="2400" dirty="0"/>
              <a:t> </a:t>
            </a:r>
            <a:r>
              <a:rPr lang="fr-BE" sz="2400" dirty="0" err="1"/>
              <a:t>creation</a:t>
            </a:r>
            <a:r>
              <a:rPr lang="fr-BE" sz="2400" dirty="0"/>
              <a:t> + display of serial monitor content</a:t>
            </a:r>
          </a:p>
          <a:p>
            <a:pPr marL="457200" lvl="1" indent="0">
              <a:buNone/>
            </a:pPr>
            <a:endParaRPr lang="fr-BE" sz="2000" dirty="0"/>
          </a:p>
          <a:p>
            <a:pPr lvl="1">
              <a:buFont typeface="Wingdings" panose="05000000000000000000" pitchFamily="2" charset="2"/>
              <a:buChar char="q"/>
            </a:pPr>
            <a:r>
              <a:rPr lang="fr-BE" sz="2400" dirty="0" err="1"/>
              <a:t>Sending</a:t>
            </a:r>
            <a:r>
              <a:rPr lang="fr-BE" sz="2400" dirty="0"/>
              <a:t> the </a:t>
            </a:r>
            <a:r>
              <a:rPr lang="fr-BE" sz="2400" dirty="0" err="1"/>
              <a:t>temperatures</a:t>
            </a:r>
            <a:r>
              <a:rPr lang="fr-BE" sz="2400" dirty="0"/>
              <a:t> </a:t>
            </a:r>
            <a:r>
              <a:rPr lang="fr-BE" sz="2400" dirty="0" err="1"/>
              <a:t>from</a:t>
            </a:r>
            <a:r>
              <a:rPr lang="fr-BE" sz="2400" dirty="0"/>
              <a:t> Arduino </a:t>
            </a:r>
            <a:r>
              <a:rPr lang="fr-BE" sz="2400" dirty="0" err="1"/>
              <a:t>Uno</a:t>
            </a:r>
            <a:r>
              <a:rPr lang="fr-BE" sz="2400" dirty="0"/>
              <a:t> </a:t>
            </a:r>
          </a:p>
          <a:p>
            <a:pPr marL="457200" lvl="1" indent="0">
              <a:buNone/>
            </a:pPr>
            <a:r>
              <a:rPr lang="fr-BE" sz="2400" dirty="0"/>
              <a:t>   to ESP8266 + display </a:t>
            </a:r>
          </a:p>
          <a:p>
            <a:pPr marL="457200" lvl="1" indent="0">
              <a:buNone/>
            </a:pPr>
            <a:endParaRPr lang="fr-BE" sz="2400" dirty="0"/>
          </a:p>
          <a:p>
            <a:pPr marL="457200" lvl="1" indent="0">
              <a:buNone/>
            </a:pPr>
            <a:endParaRPr lang="fr-BE" sz="2400" dirty="0"/>
          </a:p>
        </p:txBody>
      </p:sp>
      <p:sp>
        <p:nvSpPr>
          <p:cNvPr id="4" name="Espace réservé du numéro de diapositive 3">
            <a:extLst>
              <a:ext uri="{FF2B5EF4-FFF2-40B4-BE49-F238E27FC236}">
                <a16:creationId xmlns:a16="http://schemas.microsoft.com/office/drawing/2014/main" id="{817A6B7A-A78E-4A2A-8330-43F449B553FA}"/>
              </a:ext>
            </a:extLst>
          </p:cNvPr>
          <p:cNvSpPr>
            <a:spLocks noGrp="1"/>
          </p:cNvSpPr>
          <p:nvPr>
            <p:ph type="sldNum" sz="quarter"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14F214EF-6916-43FF-8424-30437CA8A788}" type="slidenum">
              <a:rPr kumimoji="0" lang="fr-BE" sz="1100" b="1" i="0" u="none" strike="noStrike" kern="1200" cap="none" spc="0" normalizeH="0" baseline="0" noProof="0" smtClean="0">
                <a:ln>
                  <a:noFill/>
                </a:ln>
                <a:solidFill>
                  <a:srgbClr val="FFFFFF"/>
                </a:solidFill>
                <a:effectLst/>
                <a:uLnTx/>
                <a:uFillTx/>
                <a:latin typeface="Verdana" pitchFamily="34"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16</a:t>
            </a:fld>
            <a:endParaRPr kumimoji="0" lang="fr-BE" sz="1100" b="1" i="0" u="none" strike="noStrike" kern="1200" cap="none" spc="0" normalizeH="0" baseline="0" noProof="0" dirty="0">
              <a:ln>
                <a:noFill/>
              </a:ln>
              <a:solidFill>
                <a:srgbClr val="FFFFFF"/>
              </a:solidFill>
              <a:effectLst/>
              <a:uLnTx/>
              <a:uFillTx/>
              <a:latin typeface="Verdana" pitchFamily="34" charset="0"/>
              <a:ea typeface="+mn-ea"/>
              <a:cs typeface="+mn-cs"/>
            </a:endParaRPr>
          </a:p>
        </p:txBody>
      </p:sp>
      <p:sp>
        <p:nvSpPr>
          <p:cNvPr id="5" name="Espace réservé du pied de page 4">
            <a:extLst>
              <a:ext uri="{FF2B5EF4-FFF2-40B4-BE49-F238E27FC236}">
                <a16:creationId xmlns:a16="http://schemas.microsoft.com/office/drawing/2014/main" id="{595CF1FA-8F7B-4810-98CE-28ED6D7AD6B6}"/>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sz="2400" b="0" i="0" u="none" strike="noStrike" kern="1200" cap="none" spc="0" normalizeH="0" baseline="0" noProof="0">
                <a:ln>
                  <a:noFill/>
                </a:ln>
                <a:solidFill>
                  <a:srgbClr val="000000"/>
                </a:solidFill>
                <a:effectLst/>
                <a:uLnTx/>
                <a:uFillTx/>
                <a:latin typeface="Verdana" pitchFamily="34" charset="0"/>
                <a:ea typeface="+mn-ea"/>
                <a:cs typeface="+mn-cs"/>
              </a:rPr>
              <a:t>1009-05 Systèmes à Microprocesseur 1. Structure ordinateur</a:t>
            </a:r>
          </a:p>
        </p:txBody>
      </p:sp>
      <p:pic>
        <p:nvPicPr>
          <p:cNvPr id="6" name="Image 5">
            <a:extLst>
              <a:ext uri="{FF2B5EF4-FFF2-40B4-BE49-F238E27FC236}">
                <a16:creationId xmlns:a16="http://schemas.microsoft.com/office/drawing/2014/main" id="{E60A6A79-1F66-4A77-85C6-D174B5841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586" y="1062451"/>
            <a:ext cx="917303" cy="573778"/>
          </a:xfrm>
          <a:prstGeom prst="rect">
            <a:avLst/>
          </a:prstGeom>
        </p:spPr>
      </p:pic>
      <p:pic>
        <p:nvPicPr>
          <p:cNvPr id="7" name="Image 6">
            <a:extLst>
              <a:ext uri="{FF2B5EF4-FFF2-40B4-BE49-F238E27FC236}">
                <a16:creationId xmlns:a16="http://schemas.microsoft.com/office/drawing/2014/main" id="{08F0A197-28E9-4D5C-9DE9-99BC303ACC25}"/>
              </a:ext>
            </a:extLst>
          </p:cNvPr>
          <p:cNvPicPr>
            <a:picLocks noChangeAspect="1"/>
          </p:cNvPicPr>
          <p:nvPr/>
        </p:nvPicPr>
        <p:blipFill>
          <a:blip r:embed="rId3"/>
          <a:stretch>
            <a:fillRect/>
          </a:stretch>
        </p:blipFill>
        <p:spPr>
          <a:xfrm>
            <a:off x="341639" y="1835973"/>
            <a:ext cx="914479" cy="573074"/>
          </a:xfrm>
          <a:prstGeom prst="rect">
            <a:avLst/>
          </a:prstGeom>
        </p:spPr>
      </p:pic>
      <p:pic>
        <p:nvPicPr>
          <p:cNvPr id="8" name="Image 7">
            <a:extLst>
              <a:ext uri="{FF2B5EF4-FFF2-40B4-BE49-F238E27FC236}">
                <a16:creationId xmlns:a16="http://schemas.microsoft.com/office/drawing/2014/main" id="{98D2127C-5020-4E3F-80B7-FF7F27D35634}"/>
              </a:ext>
            </a:extLst>
          </p:cNvPr>
          <p:cNvPicPr>
            <a:picLocks noChangeAspect="1"/>
          </p:cNvPicPr>
          <p:nvPr/>
        </p:nvPicPr>
        <p:blipFill>
          <a:blip r:embed="rId4"/>
          <a:stretch>
            <a:fillRect/>
          </a:stretch>
        </p:blipFill>
        <p:spPr>
          <a:xfrm>
            <a:off x="506244" y="2930570"/>
            <a:ext cx="585267" cy="579170"/>
          </a:xfrm>
          <a:prstGeom prst="rect">
            <a:avLst/>
          </a:prstGeom>
        </p:spPr>
      </p:pic>
      <p:sp>
        <p:nvSpPr>
          <p:cNvPr id="9" name="Flèche : droite 8">
            <a:extLst>
              <a:ext uri="{FF2B5EF4-FFF2-40B4-BE49-F238E27FC236}">
                <a16:creationId xmlns:a16="http://schemas.microsoft.com/office/drawing/2014/main" id="{CC93D942-C792-4BCA-A4DD-E22E45616F42}"/>
              </a:ext>
            </a:extLst>
          </p:cNvPr>
          <p:cNvSpPr/>
          <p:nvPr/>
        </p:nvSpPr>
        <p:spPr bwMode="auto">
          <a:xfrm>
            <a:off x="457200" y="4944402"/>
            <a:ext cx="585267" cy="5730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BE" sz="24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
        <p:nvSpPr>
          <p:cNvPr id="10" name="ZoneTexte 9">
            <a:extLst>
              <a:ext uri="{FF2B5EF4-FFF2-40B4-BE49-F238E27FC236}">
                <a16:creationId xmlns:a16="http://schemas.microsoft.com/office/drawing/2014/main" id="{02494F6A-9772-4FA8-AAFD-92598596ED90}"/>
              </a:ext>
            </a:extLst>
          </p:cNvPr>
          <p:cNvSpPr txBox="1"/>
          <p:nvPr/>
        </p:nvSpPr>
        <p:spPr>
          <a:xfrm>
            <a:off x="1257403" y="4603684"/>
            <a:ext cx="6696744"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The </a:t>
            </a:r>
            <a:r>
              <a:rPr kumimoji="0" lang="fr-BE" sz="2400" b="0" i="0" u="none" strike="noStrike" kern="1200" cap="none" spc="0" normalizeH="0" baseline="0" noProof="0" dirty="0" err="1">
                <a:ln>
                  <a:noFill/>
                </a:ln>
                <a:solidFill>
                  <a:srgbClr val="333399"/>
                </a:solidFill>
                <a:effectLst/>
                <a:uLnTx/>
                <a:uFillTx/>
                <a:latin typeface="Verdana" pitchFamily="34" charset="0"/>
                <a:ea typeface="+mn-ea"/>
                <a:cs typeface="+mn-cs"/>
              </a:rPr>
              <a:t>SoftwareSerial</a:t>
            </a: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 solution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BE" sz="2400" b="0" i="0" u="none" strike="noStrike" kern="1200" cap="none" spc="0" normalizeH="0" baseline="0" noProof="0" dirty="0">
                <a:ln>
                  <a:noFill/>
                </a:ln>
                <a:solidFill>
                  <a:srgbClr val="333399"/>
                </a:solidFill>
                <a:effectLst/>
                <a:uLnTx/>
                <a:uFillTx/>
                <a:latin typeface="Verdana" pitchFamily="34" charset="0"/>
                <a:ea typeface="+mn-ea"/>
                <a:cs typeface="+mn-cs"/>
              </a:rPr>
              <a:t>The "ping-pong" code test</a:t>
            </a:r>
          </a:p>
        </p:txBody>
      </p:sp>
      <p:sp>
        <p:nvSpPr>
          <p:cNvPr id="11" name="ZoneTexte 10">
            <a:extLst>
              <a:ext uri="{FF2B5EF4-FFF2-40B4-BE49-F238E27FC236}">
                <a16:creationId xmlns:a16="http://schemas.microsoft.com/office/drawing/2014/main" id="{81F15D0F-F070-40F6-ADB2-68F8F9F58A97}"/>
              </a:ext>
            </a:extLst>
          </p:cNvPr>
          <p:cNvSpPr txBox="1"/>
          <p:nvPr/>
        </p:nvSpPr>
        <p:spPr>
          <a:xfrm>
            <a:off x="426842" y="5985835"/>
            <a:ext cx="9515400" cy="307777"/>
          </a:xfrm>
          <a:prstGeom prst="rect">
            <a:avLst/>
          </a:prstGeom>
          <a:noFill/>
        </p:spPr>
        <p:txBody>
          <a:bodyPr wrap="square" rtlCol="0">
            <a:spAutoFit/>
          </a:bodyPr>
          <a:lstStyle/>
          <a:p>
            <a:r>
              <a:rPr lang="fr-BE" sz="1400" b="1" u="sng" dirty="0"/>
              <a:t>GitHub </a:t>
            </a:r>
            <a:r>
              <a:rPr lang="fr-BE" sz="1400" b="1" u="sng" dirty="0" err="1"/>
              <a:t>link</a:t>
            </a:r>
            <a:r>
              <a:rPr lang="fr-BE" sz="1400" b="1" u="sng" dirty="0"/>
              <a:t> </a:t>
            </a:r>
            <a:r>
              <a:rPr lang="fr-BE" sz="1400" dirty="0"/>
              <a:t>: https://github.com/j-niyosz/Temperature-display-on-a-webserver</a:t>
            </a:r>
          </a:p>
        </p:txBody>
      </p:sp>
    </p:spTree>
    <p:extLst>
      <p:ext uri="{BB962C8B-B14F-4D97-AF65-F5344CB8AC3E}">
        <p14:creationId xmlns:p14="http://schemas.microsoft.com/office/powerpoint/2010/main" val="127582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F20B6E-E477-4062-8468-573DA798C37B}"/>
              </a:ext>
            </a:extLst>
          </p:cNvPr>
          <p:cNvSpPr>
            <a:spLocks noGrp="1"/>
          </p:cNvSpPr>
          <p:nvPr>
            <p:ph type="title"/>
          </p:nvPr>
        </p:nvSpPr>
        <p:spPr/>
        <p:txBody>
          <a:bodyPr/>
          <a:lstStyle/>
          <a:p>
            <a:r>
              <a:rPr lang="fr-BE" dirty="0"/>
              <a:t>Conclusion</a:t>
            </a:r>
          </a:p>
        </p:txBody>
      </p:sp>
      <p:pic>
        <p:nvPicPr>
          <p:cNvPr id="6" name="Espace réservé du contenu 5">
            <a:extLst>
              <a:ext uri="{FF2B5EF4-FFF2-40B4-BE49-F238E27FC236}">
                <a16:creationId xmlns:a16="http://schemas.microsoft.com/office/drawing/2014/main" id="{DBCB7272-65EA-4771-BB4F-B20CCF797EB2}"/>
              </a:ext>
            </a:extLst>
          </p:cNvPr>
          <p:cNvPicPr>
            <a:picLocks noGrp="1" noChangeAspect="1"/>
          </p:cNvPicPr>
          <p:nvPr>
            <p:ph idx="1"/>
          </p:nvPr>
        </p:nvPicPr>
        <p:blipFill>
          <a:blip r:embed="rId2"/>
          <a:stretch>
            <a:fillRect/>
          </a:stretch>
        </p:blipFill>
        <p:spPr>
          <a:xfrm>
            <a:off x="2771800" y="1314450"/>
            <a:ext cx="2945559" cy="2651966"/>
          </a:xfrm>
          <a:prstGeom prst="rect">
            <a:avLst/>
          </a:prstGeom>
        </p:spPr>
      </p:pic>
      <p:sp>
        <p:nvSpPr>
          <p:cNvPr id="4" name="Espace réservé du numéro de diapositive 3">
            <a:extLst>
              <a:ext uri="{FF2B5EF4-FFF2-40B4-BE49-F238E27FC236}">
                <a16:creationId xmlns:a16="http://schemas.microsoft.com/office/drawing/2014/main" id="{C8D67965-89A2-478C-81DB-C647D4D81343}"/>
              </a:ext>
            </a:extLst>
          </p:cNvPr>
          <p:cNvSpPr>
            <a:spLocks noGrp="1"/>
          </p:cNvSpPr>
          <p:nvPr>
            <p:ph type="sldNum" sz="quarter" idx="10"/>
          </p:nvPr>
        </p:nvSpPr>
        <p:spPr/>
        <p:txBody>
          <a:bodyPr/>
          <a:lstStyle/>
          <a:p>
            <a:pPr>
              <a:defRPr/>
            </a:pPr>
            <a:fld id="{14F214EF-6916-43FF-8424-30437CA8A788}" type="slidenum">
              <a:rPr lang="fr-BE" smtClean="0"/>
              <a:pPr>
                <a:defRPr/>
              </a:pPr>
              <a:t>17</a:t>
            </a:fld>
            <a:endParaRPr lang="fr-BE" dirty="0"/>
          </a:p>
        </p:txBody>
      </p:sp>
      <p:sp>
        <p:nvSpPr>
          <p:cNvPr id="5" name="Espace réservé du pied de page 4">
            <a:extLst>
              <a:ext uri="{FF2B5EF4-FFF2-40B4-BE49-F238E27FC236}">
                <a16:creationId xmlns:a16="http://schemas.microsoft.com/office/drawing/2014/main" id="{A5F4C8EC-6350-4F17-B0D0-5ACA6E42E09B}"/>
              </a:ext>
            </a:extLst>
          </p:cNvPr>
          <p:cNvSpPr>
            <a:spLocks noGrp="1"/>
          </p:cNvSpPr>
          <p:nvPr>
            <p:ph type="ftr" sz="quarter" idx="11"/>
          </p:nvPr>
        </p:nvSpPr>
        <p:spPr/>
        <p:txBody>
          <a:bodyPr/>
          <a:lstStyle/>
          <a:p>
            <a:pPr>
              <a:defRPr/>
            </a:pPr>
            <a:r>
              <a:rPr lang="fr-FR"/>
              <a:t>1009-05 Systèmes à Microprocesseur 1. Structure ordinateur</a:t>
            </a:r>
          </a:p>
        </p:txBody>
      </p:sp>
      <p:sp>
        <p:nvSpPr>
          <p:cNvPr id="7" name="ZoneTexte 6">
            <a:extLst>
              <a:ext uri="{FF2B5EF4-FFF2-40B4-BE49-F238E27FC236}">
                <a16:creationId xmlns:a16="http://schemas.microsoft.com/office/drawing/2014/main" id="{D56F16A7-CE6D-4C42-BD28-6132D0784735}"/>
              </a:ext>
            </a:extLst>
          </p:cNvPr>
          <p:cNvSpPr txBox="1"/>
          <p:nvPr/>
        </p:nvSpPr>
        <p:spPr>
          <a:xfrm>
            <a:off x="871743" y="4343221"/>
            <a:ext cx="7788739" cy="1200329"/>
          </a:xfrm>
          <a:prstGeom prst="rect">
            <a:avLst/>
          </a:prstGeom>
          <a:noFill/>
        </p:spPr>
        <p:txBody>
          <a:bodyPr wrap="square" rtlCol="0">
            <a:spAutoFit/>
          </a:bodyPr>
          <a:lstStyle/>
          <a:p>
            <a:pPr algn="ctr"/>
            <a:r>
              <a:rPr lang="fr-BE" dirty="0" err="1"/>
              <a:t>Thank</a:t>
            </a:r>
            <a:r>
              <a:rPr lang="fr-BE" dirty="0"/>
              <a:t> </a:t>
            </a:r>
            <a:r>
              <a:rPr lang="fr-BE" dirty="0" err="1"/>
              <a:t>you</a:t>
            </a:r>
            <a:r>
              <a:rPr lang="fr-BE" dirty="0"/>
              <a:t> for </a:t>
            </a:r>
            <a:r>
              <a:rPr lang="fr-BE" dirty="0" err="1"/>
              <a:t>your</a:t>
            </a:r>
            <a:r>
              <a:rPr lang="fr-BE" dirty="0"/>
              <a:t> attention !</a:t>
            </a:r>
          </a:p>
          <a:p>
            <a:pPr algn="ctr"/>
            <a:endParaRPr lang="fr-BE" dirty="0"/>
          </a:p>
          <a:p>
            <a:pPr algn="ctr"/>
            <a:r>
              <a:rPr lang="fr-BE" dirty="0"/>
              <a:t>Questions ?</a:t>
            </a:r>
          </a:p>
        </p:txBody>
      </p:sp>
    </p:spTree>
    <p:extLst>
      <p:ext uri="{BB962C8B-B14F-4D97-AF65-F5344CB8AC3E}">
        <p14:creationId xmlns:p14="http://schemas.microsoft.com/office/powerpoint/2010/main" val="43358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50344-B663-4702-8752-CC65C8BC6E3B}"/>
              </a:ext>
            </a:extLst>
          </p:cNvPr>
          <p:cNvSpPr>
            <a:spLocks noGrp="1"/>
          </p:cNvSpPr>
          <p:nvPr>
            <p:ph type="title"/>
          </p:nvPr>
        </p:nvSpPr>
        <p:spPr/>
        <p:txBody>
          <a:bodyPr/>
          <a:lstStyle/>
          <a:p>
            <a:r>
              <a:rPr lang="fr-FR" dirty="0"/>
              <a:t>Annexe </a:t>
            </a:r>
            <a:endParaRPr lang="fr-BE" dirty="0"/>
          </a:p>
        </p:txBody>
      </p:sp>
      <p:sp>
        <p:nvSpPr>
          <p:cNvPr id="3" name="Espace réservé du contenu 2">
            <a:extLst>
              <a:ext uri="{FF2B5EF4-FFF2-40B4-BE49-F238E27FC236}">
                <a16:creationId xmlns:a16="http://schemas.microsoft.com/office/drawing/2014/main" id="{1D51B036-542F-4C70-8036-75E19A3B6D58}"/>
              </a:ext>
            </a:extLst>
          </p:cNvPr>
          <p:cNvSpPr>
            <a:spLocks noGrp="1"/>
          </p:cNvSpPr>
          <p:nvPr>
            <p:ph idx="1"/>
          </p:nvPr>
        </p:nvSpPr>
        <p:spPr/>
        <p:txBody>
          <a:bodyPr/>
          <a:lstStyle/>
          <a:p>
            <a:endParaRPr lang="fr-BE" dirty="0"/>
          </a:p>
        </p:txBody>
      </p:sp>
      <p:sp>
        <p:nvSpPr>
          <p:cNvPr id="4" name="Espace réservé du numéro de diapositive 3">
            <a:extLst>
              <a:ext uri="{FF2B5EF4-FFF2-40B4-BE49-F238E27FC236}">
                <a16:creationId xmlns:a16="http://schemas.microsoft.com/office/drawing/2014/main" id="{9A5F36E8-D07F-4022-A175-56990E0F5C97}"/>
              </a:ext>
            </a:extLst>
          </p:cNvPr>
          <p:cNvSpPr>
            <a:spLocks noGrp="1"/>
          </p:cNvSpPr>
          <p:nvPr>
            <p:ph type="sldNum" sz="quarter" idx="10"/>
          </p:nvPr>
        </p:nvSpPr>
        <p:spPr/>
        <p:txBody>
          <a:bodyPr/>
          <a:lstStyle/>
          <a:p>
            <a:pPr>
              <a:defRPr/>
            </a:pPr>
            <a:fld id="{14F214EF-6916-43FF-8424-30437CA8A788}" type="slidenum">
              <a:rPr lang="fr-BE" smtClean="0"/>
              <a:pPr>
                <a:defRPr/>
              </a:pPr>
              <a:t>18</a:t>
            </a:fld>
            <a:endParaRPr lang="fr-BE" dirty="0"/>
          </a:p>
        </p:txBody>
      </p:sp>
      <p:sp>
        <p:nvSpPr>
          <p:cNvPr id="5" name="Espace réservé du pied de page 4">
            <a:extLst>
              <a:ext uri="{FF2B5EF4-FFF2-40B4-BE49-F238E27FC236}">
                <a16:creationId xmlns:a16="http://schemas.microsoft.com/office/drawing/2014/main" id="{B2315CEC-4E91-4010-943D-5D9A4D2C0E87}"/>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158609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36878D-C773-4A29-A88B-0C1A79E3D789}"/>
              </a:ext>
            </a:extLst>
          </p:cNvPr>
          <p:cNvSpPr>
            <a:spLocks noGrp="1"/>
          </p:cNvSpPr>
          <p:nvPr>
            <p:ph type="title"/>
          </p:nvPr>
        </p:nvSpPr>
        <p:spPr/>
        <p:txBody>
          <a:bodyPr/>
          <a:lstStyle/>
          <a:p>
            <a:r>
              <a:rPr lang="fr-BE" dirty="0"/>
              <a:t>Serial vs </a:t>
            </a:r>
            <a:r>
              <a:rPr lang="fr-BE" dirty="0" err="1"/>
              <a:t>Parallel</a:t>
            </a:r>
            <a:r>
              <a:rPr lang="fr-BE" dirty="0"/>
              <a:t>	</a:t>
            </a:r>
          </a:p>
        </p:txBody>
      </p:sp>
      <p:pic>
        <p:nvPicPr>
          <p:cNvPr id="7" name="Espace réservé du contenu 6">
            <a:extLst>
              <a:ext uri="{FF2B5EF4-FFF2-40B4-BE49-F238E27FC236}">
                <a16:creationId xmlns:a16="http://schemas.microsoft.com/office/drawing/2014/main" id="{E525F83E-17C1-4198-932C-DB815BE1D3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6056" y="966941"/>
            <a:ext cx="2277737" cy="2568218"/>
          </a:xfrm>
        </p:spPr>
      </p:pic>
      <p:sp>
        <p:nvSpPr>
          <p:cNvPr id="4" name="Espace réservé du numéro de diapositive 3">
            <a:extLst>
              <a:ext uri="{FF2B5EF4-FFF2-40B4-BE49-F238E27FC236}">
                <a16:creationId xmlns:a16="http://schemas.microsoft.com/office/drawing/2014/main" id="{1511EC43-CDF7-41C3-A1D3-B2F5839748FB}"/>
              </a:ext>
            </a:extLst>
          </p:cNvPr>
          <p:cNvSpPr>
            <a:spLocks noGrp="1"/>
          </p:cNvSpPr>
          <p:nvPr>
            <p:ph type="sldNum" sz="quarter" idx="10"/>
          </p:nvPr>
        </p:nvSpPr>
        <p:spPr/>
        <p:txBody>
          <a:bodyPr/>
          <a:lstStyle/>
          <a:p>
            <a:pPr>
              <a:defRPr/>
            </a:pPr>
            <a:fld id="{14F214EF-6916-43FF-8424-30437CA8A788}" type="slidenum">
              <a:rPr lang="fr-BE" smtClean="0"/>
              <a:pPr>
                <a:defRPr/>
              </a:pPr>
              <a:t>19</a:t>
            </a:fld>
            <a:endParaRPr lang="fr-BE" dirty="0"/>
          </a:p>
        </p:txBody>
      </p:sp>
      <p:sp>
        <p:nvSpPr>
          <p:cNvPr id="5" name="Espace réservé du pied de page 4">
            <a:extLst>
              <a:ext uri="{FF2B5EF4-FFF2-40B4-BE49-F238E27FC236}">
                <a16:creationId xmlns:a16="http://schemas.microsoft.com/office/drawing/2014/main" id="{38412DA9-E808-40FB-828E-785BF10C5F4A}"/>
              </a:ext>
            </a:extLst>
          </p:cNvPr>
          <p:cNvSpPr>
            <a:spLocks noGrp="1"/>
          </p:cNvSpPr>
          <p:nvPr>
            <p:ph type="ftr" sz="quarter" idx="11"/>
          </p:nvPr>
        </p:nvSpPr>
        <p:spPr/>
        <p:txBody>
          <a:bodyPr/>
          <a:lstStyle/>
          <a:p>
            <a:pPr>
              <a:defRPr/>
            </a:pPr>
            <a:r>
              <a:rPr lang="fr-FR"/>
              <a:t>1009-05 Systèmes à Microprocesseur 1. Structure ordinateur</a:t>
            </a:r>
          </a:p>
        </p:txBody>
      </p:sp>
      <p:pic>
        <p:nvPicPr>
          <p:cNvPr id="9" name="Image 8">
            <a:extLst>
              <a:ext uri="{FF2B5EF4-FFF2-40B4-BE49-F238E27FC236}">
                <a16:creationId xmlns:a16="http://schemas.microsoft.com/office/drawing/2014/main" id="{792D57DC-A589-40B2-B1E0-162DECB1B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349110"/>
            <a:ext cx="6287582" cy="1368959"/>
          </a:xfrm>
          <a:prstGeom prst="rect">
            <a:avLst/>
          </a:prstGeom>
        </p:spPr>
      </p:pic>
      <p:sp>
        <p:nvSpPr>
          <p:cNvPr id="10" name="ZoneTexte 9">
            <a:extLst>
              <a:ext uri="{FF2B5EF4-FFF2-40B4-BE49-F238E27FC236}">
                <a16:creationId xmlns:a16="http://schemas.microsoft.com/office/drawing/2014/main" id="{3969DC69-2ED0-4855-A89E-1D7C1E086DA5}"/>
              </a:ext>
            </a:extLst>
          </p:cNvPr>
          <p:cNvSpPr txBox="1"/>
          <p:nvPr/>
        </p:nvSpPr>
        <p:spPr>
          <a:xfrm>
            <a:off x="179512" y="1118168"/>
            <a:ext cx="5005415" cy="830997"/>
          </a:xfrm>
          <a:prstGeom prst="rect">
            <a:avLst/>
          </a:prstGeom>
          <a:noFill/>
        </p:spPr>
        <p:txBody>
          <a:bodyPr wrap="square" rtlCol="0">
            <a:spAutoFit/>
          </a:bodyPr>
          <a:lstStyle/>
          <a:p>
            <a:r>
              <a:rPr lang="fr-BE" dirty="0" err="1"/>
              <a:t>Parallel</a:t>
            </a:r>
            <a:r>
              <a:rPr lang="fr-BE" dirty="0"/>
              <a:t> : </a:t>
            </a:r>
            <a:r>
              <a:rPr lang="fr-BE" dirty="0" err="1"/>
              <a:t>transfer</a:t>
            </a:r>
            <a:r>
              <a:rPr lang="fr-BE" dirty="0"/>
              <a:t> multiple bits at the </a:t>
            </a:r>
            <a:r>
              <a:rPr lang="fr-BE" dirty="0" err="1"/>
              <a:t>same</a:t>
            </a:r>
            <a:r>
              <a:rPr lang="fr-BE" dirty="0"/>
              <a:t> time</a:t>
            </a:r>
          </a:p>
        </p:txBody>
      </p:sp>
      <p:sp>
        <p:nvSpPr>
          <p:cNvPr id="11" name="ZoneTexte 10">
            <a:extLst>
              <a:ext uri="{FF2B5EF4-FFF2-40B4-BE49-F238E27FC236}">
                <a16:creationId xmlns:a16="http://schemas.microsoft.com/office/drawing/2014/main" id="{F27046B2-3FAD-4169-83DC-028961D1DB79}"/>
              </a:ext>
            </a:extLst>
          </p:cNvPr>
          <p:cNvSpPr txBox="1"/>
          <p:nvPr/>
        </p:nvSpPr>
        <p:spPr>
          <a:xfrm>
            <a:off x="179512" y="3483562"/>
            <a:ext cx="7016664" cy="461665"/>
          </a:xfrm>
          <a:prstGeom prst="rect">
            <a:avLst/>
          </a:prstGeom>
          <a:noFill/>
        </p:spPr>
        <p:txBody>
          <a:bodyPr wrap="none" rtlCol="0">
            <a:spAutoFit/>
          </a:bodyPr>
          <a:lstStyle/>
          <a:p>
            <a:r>
              <a:rPr lang="fr-BE" dirty="0"/>
              <a:t>Serial : </a:t>
            </a:r>
            <a:r>
              <a:rPr lang="fr-BE" dirty="0" err="1"/>
              <a:t>stream</a:t>
            </a:r>
            <a:r>
              <a:rPr lang="fr-BE" dirty="0"/>
              <a:t> the data one bit at the time </a:t>
            </a:r>
          </a:p>
        </p:txBody>
      </p:sp>
    </p:spTree>
    <p:extLst>
      <p:ext uri="{BB962C8B-B14F-4D97-AF65-F5344CB8AC3E}">
        <p14:creationId xmlns:p14="http://schemas.microsoft.com/office/powerpoint/2010/main" val="99026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Objectives</a:t>
            </a:r>
          </a:p>
        </p:txBody>
      </p:sp>
      <p:sp>
        <p:nvSpPr>
          <p:cNvPr id="3" name="Espace réservé du contenu 2"/>
          <p:cNvSpPr>
            <a:spLocks noGrp="1"/>
          </p:cNvSpPr>
          <p:nvPr>
            <p:ph idx="1"/>
          </p:nvPr>
        </p:nvSpPr>
        <p:spPr>
          <a:xfrm>
            <a:off x="287908" y="1284970"/>
            <a:ext cx="8568183" cy="4525963"/>
          </a:xfrm>
        </p:spPr>
        <p:txBody>
          <a:bodyPr/>
          <a:lstStyle/>
          <a:p>
            <a:r>
              <a:rPr lang="en-US" sz="2400" dirty="0"/>
              <a:t>To use chips (Arduino Uno, ESP8266) with    integrated micro controllers</a:t>
            </a:r>
          </a:p>
          <a:p>
            <a:pPr marL="0" indent="0">
              <a:buNone/>
            </a:pPr>
            <a:endParaRPr lang="en-US" sz="2400" dirty="0"/>
          </a:p>
          <a:p>
            <a:r>
              <a:rPr lang="en-US" sz="2400" dirty="0"/>
              <a:t>To create an existing project</a:t>
            </a:r>
          </a:p>
          <a:p>
            <a:pPr marL="0" indent="0">
              <a:buNone/>
            </a:pPr>
            <a:endParaRPr lang="en-US" sz="2400" dirty="0"/>
          </a:p>
          <a:p>
            <a:r>
              <a:rPr lang="en-US" sz="2400" dirty="0"/>
              <a:t>To add a modification to improve the original tutorial</a:t>
            </a:r>
          </a:p>
          <a:p>
            <a:pPr marL="0" indent="0">
              <a:buNone/>
            </a:pPr>
            <a:endParaRPr lang="en-US" sz="2400" dirty="0"/>
          </a:p>
          <a:p>
            <a:r>
              <a:rPr lang="en-US" sz="2400" dirty="0"/>
              <a:t>To put in practice what has been learnt during the  Microprocessors course (3</a:t>
            </a:r>
            <a:r>
              <a:rPr lang="en-US" sz="2400" baseline="30000" dirty="0"/>
              <a:t>rd</a:t>
            </a:r>
            <a:r>
              <a:rPr lang="en-US" sz="2400" dirty="0"/>
              <a:t> year Bachelor)</a:t>
            </a:r>
          </a:p>
        </p:txBody>
      </p:sp>
      <p:sp>
        <p:nvSpPr>
          <p:cNvPr id="4" name="Espace réservé du numéro de diapositive 3"/>
          <p:cNvSpPr>
            <a:spLocks noGrp="1"/>
          </p:cNvSpPr>
          <p:nvPr>
            <p:ph type="sldNum" sz="quarter" idx="10"/>
          </p:nvPr>
        </p:nvSpPr>
        <p:spPr>
          <a:xfrm>
            <a:off x="-12520" y="6461503"/>
            <a:ext cx="684213" cy="306387"/>
          </a:xfrm>
        </p:spPr>
        <p:txBody>
          <a:bodyPr/>
          <a:lstStyle/>
          <a:p>
            <a:pPr>
              <a:defRPr/>
            </a:pPr>
            <a:fld id="{14F214EF-6916-43FF-8424-30437CA8A788}" type="slidenum">
              <a:rPr lang="en-US" smtClean="0"/>
              <a:pPr>
                <a:defRPr/>
              </a:pPr>
              <a:t>2</a:t>
            </a:fld>
            <a:endParaRPr lang="en-US" dirty="0"/>
          </a:p>
        </p:txBody>
      </p:sp>
      <p:sp>
        <p:nvSpPr>
          <p:cNvPr id="5" name="Espace réservé du pied de page 4"/>
          <p:cNvSpPr>
            <a:spLocks noGrp="1"/>
          </p:cNvSpPr>
          <p:nvPr>
            <p:ph type="ftr" sz="quarter" idx="11"/>
          </p:nvPr>
        </p:nvSpPr>
        <p:spPr/>
        <p:txBody>
          <a:bodyPr/>
          <a:lstStyle/>
          <a:p>
            <a:pPr>
              <a:defRPr/>
            </a:pPr>
            <a:r>
              <a:rPr lang="fr-FR" dirty="0"/>
              <a:t>1009-05 Systèmes à Microprocesseur 1. Structure ordinateur</a:t>
            </a:r>
          </a:p>
        </p:txBody>
      </p:sp>
    </p:spTree>
    <p:extLst>
      <p:ext uri="{BB962C8B-B14F-4D97-AF65-F5344CB8AC3E}">
        <p14:creationId xmlns:p14="http://schemas.microsoft.com/office/powerpoint/2010/main" val="419452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04AA2-72A1-433C-9A11-1001F6070B6B}"/>
              </a:ext>
            </a:extLst>
          </p:cNvPr>
          <p:cNvSpPr>
            <a:spLocks noGrp="1"/>
          </p:cNvSpPr>
          <p:nvPr>
            <p:ph type="title"/>
          </p:nvPr>
        </p:nvSpPr>
        <p:spPr/>
        <p:txBody>
          <a:bodyPr/>
          <a:lstStyle/>
          <a:p>
            <a:r>
              <a:rPr lang="fr-BE" dirty="0"/>
              <a:t>Serial</a:t>
            </a:r>
          </a:p>
        </p:txBody>
      </p:sp>
      <p:sp>
        <p:nvSpPr>
          <p:cNvPr id="3" name="Espace réservé du contenu 2">
            <a:extLst>
              <a:ext uri="{FF2B5EF4-FFF2-40B4-BE49-F238E27FC236}">
                <a16:creationId xmlns:a16="http://schemas.microsoft.com/office/drawing/2014/main" id="{7510B558-7ED8-4826-8493-1A15C459F049}"/>
              </a:ext>
            </a:extLst>
          </p:cNvPr>
          <p:cNvSpPr>
            <a:spLocks noGrp="1"/>
          </p:cNvSpPr>
          <p:nvPr>
            <p:ph idx="1"/>
          </p:nvPr>
        </p:nvSpPr>
        <p:spPr>
          <a:xfrm>
            <a:off x="457200" y="908720"/>
            <a:ext cx="8229600" cy="4525963"/>
          </a:xfrm>
        </p:spPr>
        <p:txBody>
          <a:bodyPr/>
          <a:lstStyle/>
          <a:p>
            <a:r>
              <a:rPr lang="fr-BE" dirty="0"/>
              <a:t>Serial </a:t>
            </a:r>
          </a:p>
          <a:p>
            <a:pPr lvl="1"/>
            <a:r>
              <a:rPr lang="fr-BE" dirty="0" err="1"/>
              <a:t>Synchronous</a:t>
            </a:r>
            <a:r>
              <a:rPr lang="fr-BE" dirty="0"/>
              <a:t> and </a:t>
            </a:r>
            <a:r>
              <a:rPr lang="fr-BE" dirty="0" err="1"/>
              <a:t>asynchronous</a:t>
            </a:r>
            <a:r>
              <a:rPr lang="fr-BE" dirty="0"/>
              <a:t> </a:t>
            </a:r>
          </a:p>
          <a:p>
            <a:pPr lvl="2"/>
            <a:r>
              <a:rPr lang="fr-BE" dirty="0" err="1"/>
              <a:t>Synchronous</a:t>
            </a:r>
            <a:r>
              <a:rPr lang="fr-BE" dirty="0"/>
              <a:t> : </a:t>
            </a:r>
            <a:r>
              <a:rPr lang="fr-BE" dirty="0" err="1"/>
              <a:t>faster</a:t>
            </a:r>
            <a:r>
              <a:rPr lang="fr-BE" dirty="0"/>
              <a:t> transmission but </a:t>
            </a:r>
            <a:r>
              <a:rPr lang="fr-BE" dirty="0" err="1"/>
              <a:t>requires</a:t>
            </a:r>
            <a:r>
              <a:rPr lang="fr-BE" dirty="0"/>
              <a:t> </a:t>
            </a:r>
            <a:r>
              <a:rPr lang="fr-BE" dirty="0" err="1"/>
              <a:t>supplement</a:t>
            </a:r>
            <a:r>
              <a:rPr lang="fr-BE" dirty="0"/>
              <a:t> </a:t>
            </a:r>
            <a:r>
              <a:rPr lang="fr-BE" dirty="0" err="1"/>
              <a:t>wire</a:t>
            </a:r>
            <a:r>
              <a:rPr lang="fr-BE" dirty="0"/>
              <a:t> for the </a:t>
            </a:r>
            <a:r>
              <a:rPr lang="fr-BE" dirty="0" err="1"/>
              <a:t>clock</a:t>
            </a:r>
            <a:r>
              <a:rPr lang="fr-BE" dirty="0"/>
              <a:t> (ex : SPI, I²C)</a:t>
            </a:r>
          </a:p>
          <a:p>
            <a:pPr lvl="2"/>
            <a:r>
              <a:rPr lang="fr-BE" dirty="0" err="1"/>
              <a:t>Asynchronous</a:t>
            </a:r>
            <a:r>
              <a:rPr lang="fr-BE" dirty="0"/>
              <a:t> : </a:t>
            </a:r>
            <a:r>
              <a:rPr lang="fr-BE" dirty="0" err="1"/>
              <a:t>less</a:t>
            </a:r>
            <a:r>
              <a:rPr lang="fr-BE" dirty="0"/>
              <a:t> fast but </a:t>
            </a:r>
            <a:r>
              <a:rPr lang="fr-BE" dirty="0" err="1"/>
              <a:t>perfect</a:t>
            </a:r>
            <a:r>
              <a:rPr lang="fr-BE" dirty="0"/>
              <a:t> for </a:t>
            </a:r>
            <a:r>
              <a:rPr lang="fr-BE" dirty="0" err="1"/>
              <a:t>minimizing</a:t>
            </a:r>
            <a:r>
              <a:rPr lang="fr-BE" dirty="0"/>
              <a:t> the </a:t>
            </a:r>
            <a:r>
              <a:rPr lang="fr-BE" dirty="0" err="1"/>
              <a:t>number</a:t>
            </a:r>
            <a:r>
              <a:rPr lang="fr-BE" dirty="0"/>
              <a:t> of </a:t>
            </a:r>
            <a:r>
              <a:rPr lang="fr-BE" dirty="0" err="1"/>
              <a:t>wires</a:t>
            </a:r>
            <a:r>
              <a:rPr lang="fr-BE" dirty="0"/>
              <a:t> and I/O pins. </a:t>
            </a:r>
          </a:p>
          <a:p>
            <a:r>
              <a:rPr lang="fr-BE" dirty="0"/>
              <a:t>Data </a:t>
            </a:r>
            <a:r>
              <a:rPr lang="fr-BE" dirty="0" err="1"/>
              <a:t>chunk</a:t>
            </a:r>
            <a:endParaRPr lang="fr-BE" dirty="0"/>
          </a:p>
          <a:p>
            <a:pPr lvl="1"/>
            <a:r>
              <a:rPr lang="fr-BE" dirty="0"/>
              <a:t>The information </a:t>
            </a:r>
            <a:r>
              <a:rPr lang="fr-BE" dirty="0" err="1"/>
              <a:t>is</a:t>
            </a:r>
            <a:r>
              <a:rPr lang="fr-BE" dirty="0"/>
              <a:t> </a:t>
            </a:r>
            <a:r>
              <a:rPr lang="fr-BE" dirty="0" err="1"/>
              <a:t>transmitted</a:t>
            </a:r>
            <a:r>
              <a:rPr lang="fr-BE" dirty="0"/>
              <a:t> by frame of bits at a certain speed </a:t>
            </a:r>
            <a:r>
              <a:rPr lang="fr-BE" dirty="0" err="1"/>
              <a:t>called</a:t>
            </a:r>
            <a:r>
              <a:rPr lang="fr-BE" dirty="0"/>
              <a:t> baud rate (bits/sec)</a:t>
            </a:r>
          </a:p>
          <a:p>
            <a:pPr lvl="1"/>
            <a:endParaRPr lang="fr-BE" dirty="0"/>
          </a:p>
        </p:txBody>
      </p:sp>
      <p:sp>
        <p:nvSpPr>
          <p:cNvPr id="4" name="Espace réservé du numéro de diapositive 3">
            <a:extLst>
              <a:ext uri="{FF2B5EF4-FFF2-40B4-BE49-F238E27FC236}">
                <a16:creationId xmlns:a16="http://schemas.microsoft.com/office/drawing/2014/main" id="{CF50F27F-D9D2-4884-9C80-1DE01B053CF3}"/>
              </a:ext>
            </a:extLst>
          </p:cNvPr>
          <p:cNvSpPr>
            <a:spLocks noGrp="1"/>
          </p:cNvSpPr>
          <p:nvPr>
            <p:ph type="sldNum" sz="quarter" idx="10"/>
          </p:nvPr>
        </p:nvSpPr>
        <p:spPr/>
        <p:txBody>
          <a:bodyPr/>
          <a:lstStyle/>
          <a:p>
            <a:pPr>
              <a:defRPr/>
            </a:pPr>
            <a:fld id="{14F214EF-6916-43FF-8424-30437CA8A788}" type="slidenum">
              <a:rPr lang="fr-BE" smtClean="0"/>
              <a:pPr>
                <a:defRPr/>
              </a:pPr>
              <a:t>20</a:t>
            </a:fld>
            <a:endParaRPr lang="fr-BE" dirty="0"/>
          </a:p>
        </p:txBody>
      </p:sp>
      <p:sp>
        <p:nvSpPr>
          <p:cNvPr id="5" name="Espace réservé du pied de page 4">
            <a:extLst>
              <a:ext uri="{FF2B5EF4-FFF2-40B4-BE49-F238E27FC236}">
                <a16:creationId xmlns:a16="http://schemas.microsoft.com/office/drawing/2014/main" id="{D7479E25-C20E-4A97-A4DB-46E549293ED9}"/>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140767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735B-978F-48D2-9220-DEA7C64C7E48}"/>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828A8D2D-3147-4E27-B442-BA2549A9F0FC}"/>
              </a:ext>
            </a:extLst>
          </p:cNvPr>
          <p:cNvSpPr>
            <a:spLocks noGrp="1"/>
          </p:cNvSpPr>
          <p:nvPr>
            <p:ph idx="1"/>
          </p:nvPr>
        </p:nvSpPr>
        <p:spPr/>
        <p:txBody>
          <a:bodyPr/>
          <a:lstStyle/>
          <a:p>
            <a:pPr lvl="1">
              <a:buFont typeface="Wingdings" panose="05000000000000000000" pitchFamily="2" charset="2"/>
              <a:buChar char="q"/>
            </a:pPr>
            <a:r>
              <a:rPr lang="fr-FR" dirty="0" err="1"/>
              <a:t>Wiring</a:t>
            </a:r>
            <a:endParaRPr lang="fr-BE" dirty="0"/>
          </a:p>
          <a:p>
            <a:pPr lvl="2">
              <a:buSzPct val="130000"/>
              <a:buFont typeface="Arial" panose="020B0604020202020204" pitchFamily="34" charset="0"/>
              <a:buChar char="•"/>
            </a:pPr>
            <a:r>
              <a:rPr lang="fr-BE" dirty="0"/>
              <a:t>Crossover </a:t>
            </a:r>
            <a:r>
              <a:rPr lang="fr-BE" dirty="0" err="1"/>
              <a:t>between</a:t>
            </a:r>
            <a:r>
              <a:rPr lang="fr-BE" dirty="0"/>
              <a:t> RX-TX</a:t>
            </a:r>
          </a:p>
          <a:p>
            <a:pPr lvl="1">
              <a:buFont typeface="Wingdings" panose="05000000000000000000" pitchFamily="2" charset="2"/>
              <a:buChar char="q"/>
            </a:pPr>
            <a:r>
              <a:rPr lang="fr-BE" dirty="0"/>
              <a:t>Software</a:t>
            </a:r>
          </a:p>
          <a:p>
            <a:pPr lvl="2">
              <a:buFont typeface="Arial" panose="020B0604020202020204" pitchFamily="34" charset="0"/>
              <a:buChar char="•"/>
            </a:pPr>
            <a:r>
              <a:rPr lang="fr-BE" dirty="0"/>
              <a:t>Simplex</a:t>
            </a:r>
          </a:p>
          <a:p>
            <a:pPr lvl="2">
              <a:buFont typeface="Arial" panose="020B0604020202020204" pitchFamily="34" charset="0"/>
              <a:buChar char="•"/>
            </a:pPr>
            <a:r>
              <a:rPr lang="fr-BE" dirty="0"/>
              <a:t>Half-duplex</a:t>
            </a:r>
          </a:p>
          <a:p>
            <a:pPr lvl="2">
              <a:buFont typeface="Arial" panose="020B0604020202020204" pitchFamily="34" charset="0"/>
              <a:buChar char="•"/>
            </a:pPr>
            <a:r>
              <a:rPr lang="fr-BE" dirty="0"/>
              <a:t>Full-duplex</a:t>
            </a:r>
          </a:p>
          <a:p>
            <a:pPr lvl="1">
              <a:buFont typeface="Wingdings" panose="05000000000000000000" pitchFamily="2" charset="2"/>
              <a:buChar char="q"/>
            </a:pPr>
            <a:r>
              <a:rPr lang="fr-BE" dirty="0"/>
              <a:t>Hardware </a:t>
            </a:r>
            <a:r>
              <a:rPr lang="fr-BE" dirty="0" err="1"/>
              <a:t>implementation</a:t>
            </a:r>
            <a:endParaRPr lang="fr-BE" dirty="0"/>
          </a:p>
          <a:p>
            <a:pPr lvl="2"/>
            <a:r>
              <a:rPr lang="fr-BE" dirty="0"/>
              <a:t>TTL</a:t>
            </a:r>
          </a:p>
          <a:p>
            <a:pPr lvl="2"/>
            <a:r>
              <a:rPr lang="fr-BE" dirty="0"/>
              <a:t>RS-232</a:t>
            </a:r>
          </a:p>
          <a:p>
            <a:pPr marL="457200" lvl="1" indent="0">
              <a:buNone/>
            </a:pPr>
            <a:endParaRPr lang="fr-BE" dirty="0"/>
          </a:p>
        </p:txBody>
      </p:sp>
      <p:sp>
        <p:nvSpPr>
          <p:cNvPr id="4" name="Espace réservé du numéro de diapositive 3">
            <a:extLst>
              <a:ext uri="{FF2B5EF4-FFF2-40B4-BE49-F238E27FC236}">
                <a16:creationId xmlns:a16="http://schemas.microsoft.com/office/drawing/2014/main" id="{2E72388F-D6BE-49E1-9E61-C95465D50E72}"/>
              </a:ext>
            </a:extLst>
          </p:cNvPr>
          <p:cNvSpPr>
            <a:spLocks noGrp="1"/>
          </p:cNvSpPr>
          <p:nvPr>
            <p:ph type="sldNum" sz="quarter" idx="10"/>
          </p:nvPr>
        </p:nvSpPr>
        <p:spPr/>
        <p:txBody>
          <a:bodyPr/>
          <a:lstStyle/>
          <a:p>
            <a:pPr>
              <a:defRPr/>
            </a:pPr>
            <a:fld id="{14F214EF-6916-43FF-8424-30437CA8A788}" type="slidenum">
              <a:rPr lang="fr-BE" smtClean="0"/>
              <a:pPr>
                <a:defRPr/>
              </a:pPr>
              <a:t>21</a:t>
            </a:fld>
            <a:endParaRPr lang="fr-BE" dirty="0"/>
          </a:p>
        </p:txBody>
      </p:sp>
      <p:sp>
        <p:nvSpPr>
          <p:cNvPr id="5" name="Espace réservé du pied de page 4">
            <a:extLst>
              <a:ext uri="{FF2B5EF4-FFF2-40B4-BE49-F238E27FC236}">
                <a16:creationId xmlns:a16="http://schemas.microsoft.com/office/drawing/2014/main" id="{A6C06226-3F6F-4977-B9FC-DA35E3EC3343}"/>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363045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3470E-4959-44B0-9F92-4A4C83230322}"/>
              </a:ext>
            </a:extLst>
          </p:cNvPr>
          <p:cNvSpPr>
            <a:spLocks noGrp="1"/>
          </p:cNvSpPr>
          <p:nvPr>
            <p:ph type="title"/>
          </p:nvPr>
        </p:nvSpPr>
        <p:spPr/>
        <p:txBody>
          <a:bodyPr/>
          <a:lstStyle/>
          <a:p>
            <a:r>
              <a:rPr lang="fr-BE" dirty="0"/>
              <a:t>Serial </a:t>
            </a:r>
          </a:p>
        </p:txBody>
      </p:sp>
      <p:sp>
        <p:nvSpPr>
          <p:cNvPr id="3" name="Espace réservé du contenu 2">
            <a:extLst>
              <a:ext uri="{FF2B5EF4-FFF2-40B4-BE49-F238E27FC236}">
                <a16:creationId xmlns:a16="http://schemas.microsoft.com/office/drawing/2014/main" id="{23D5E43E-A5FD-4B7A-B7AC-67ABC28999CE}"/>
              </a:ext>
            </a:extLst>
          </p:cNvPr>
          <p:cNvSpPr>
            <a:spLocks noGrp="1"/>
          </p:cNvSpPr>
          <p:nvPr>
            <p:ph idx="1"/>
          </p:nvPr>
        </p:nvSpPr>
        <p:spPr/>
        <p:txBody>
          <a:bodyPr/>
          <a:lstStyle/>
          <a:p>
            <a:r>
              <a:rPr lang="fr-BE" dirty="0"/>
              <a:t>Software : UART </a:t>
            </a:r>
          </a:p>
        </p:txBody>
      </p:sp>
      <p:sp>
        <p:nvSpPr>
          <p:cNvPr id="4" name="Espace réservé du numéro de diapositive 3">
            <a:extLst>
              <a:ext uri="{FF2B5EF4-FFF2-40B4-BE49-F238E27FC236}">
                <a16:creationId xmlns:a16="http://schemas.microsoft.com/office/drawing/2014/main" id="{D9C8BF05-A022-45AA-8802-C5D2AD236DA1}"/>
              </a:ext>
            </a:extLst>
          </p:cNvPr>
          <p:cNvSpPr>
            <a:spLocks noGrp="1"/>
          </p:cNvSpPr>
          <p:nvPr>
            <p:ph type="sldNum" sz="quarter" idx="10"/>
          </p:nvPr>
        </p:nvSpPr>
        <p:spPr/>
        <p:txBody>
          <a:bodyPr/>
          <a:lstStyle/>
          <a:p>
            <a:pPr>
              <a:defRPr/>
            </a:pPr>
            <a:fld id="{14F214EF-6916-43FF-8424-30437CA8A788}" type="slidenum">
              <a:rPr lang="fr-BE" smtClean="0"/>
              <a:pPr>
                <a:defRPr/>
              </a:pPr>
              <a:t>22</a:t>
            </a:fld>
            <a:endParaRPr lang="fr-BE" dirty="0"/>
          </a:p>
        </p:txBody>
      </p:sp>
      <p:sp>
        <p:nvSpPr>
          <p:cNvPr id="5" name="Espace réservé du pied de page 4">
            <a:extLst>
              <a:ext uri="{FF2B5EF4-FFF2-40B4-BE49-F238E27FC236}">
                <a16:creationId xmlns:a16="http://schemas.microsoft.com/office/drawing/2014/main" id="{3B416F04-8DA6-40F1-AA42-E30AE0A75878}"/>
              </a:ext>
            </a:extLst>
          </p:cNvPr>
          <p:cNvSpPr>
            <a:spLocks noGrp="1"/>
          </p:cNvSpPr>
          <p:nvPr>
            <p:ph type="ftr" sz="quarter" idx="11"/>
          </p:nvPr>
        </p:nvSpPr>
        <p:spPr/>
        <p:txBody>
          <a:bodyPr/>
          <a:lstStyle/>
          <a:p>
            <a:pPr>
              <a:defRPr/>
            </a:pPr>
            <a:r>
              <a:rPr lang="fr-FR" dirty="0"/>
              <a:t>1009-05 Systèmes à Microprocesseur 1. Structure ordinateur</a:t>
            </a:r>
          </a:p>
        </p:txBody>
      </p:sp>
      <p:pic>
        <p:nvPicPr>
          <p:cNvPr id="9" name="Image 8">
            <a:extLst>
              <a:ext uri="{FF2B5EF4-FFF2-40B4-BE49-F238E27FC236}">
                <a16:creationId xmlns:a16="http://schemas.microsoft.com/office/drawing/2014/main" id="{8849DA3E-17F9-40E9-AEA1-99AB9FA7A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348880"/>
            <a:ext cx="5133040" cy="3428926"/>
          </a:xfrm>
          <a:prstGeom prst="rect">
            <a:avLst/>
          </a:prstGeom>
        </p:spPr>
      </p:pic>
    </p:spTree>
    <p:extLst>
      <p:ext uri="{BB962C8B-B14F-4D97-AF65-F5344CB8AC3E}">
        <p14:creationId xmlns:p14="http://schemas.microsoft.com/office/powerpoint/2010/main" val="2721229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68518-F09C-4B3E-BD16-97382E925DF6}"/>
              </a:ext>
            </a:extLst>
          </p:cNvPr>
          <p:cNvSpPr>
            <a:spLocks noGrp="1"/>
          </p:cNvSpPr>
          <p:nvPr>
            <p:ph type="title"/>
          </p:nvPr>
        </p:nvSpPr>
        <p:spPr/>
        <p:txBody>
          <a:bodyPr/>
          <a:lstStyle/>
          <a:p>
            <a:r>
              <a:rPr lang="fr-BE" dirty="0"/>
              <a:t>Solution </a:t>
            </a:r>
          </a:p>
        </p:txBody>
      </p:sp>
      <p:sp>
        <p:nvSpPr>
          <p:cNvPr id="3" name="Espace réservé du contenu 2">
            <a:extLst>
              <a:ext uri="{FF2B5EF4-FFF2-40B4-BE49-F238E27FC236}">
                <a16:creationId xmlns:a16="http://schemas.microsoft.com/office/drawing/2014/main" id="{5DEBB782-9FAC-447A-9985-C52D9A760AD6}"/>
              </a:ext>
            </a:extLst>
          </p:cNvPr>
          <p:cNvSpPr>
            <a:spLocks noGrp="1"/>
          </p:cNvSpPr>
          <p:nvPr>
            <p:ph idx="1"/>
          </p:nvPr>
        </p:nvSpPr>
        <p:spPr/>
        <p:txBody>
          <a:bodyPr/>
          <a:lstStyle/>
          <a:p>
            <a:r>
              <a:rPr lang="fr-BE" dirty="0" err="1"/>
              <a:t>SoftwareSerial</a:t>
            </a:r>
            <a:endParaRPr lang="fr-BE" dirty="0"/>
          </a:p>
          <a:p>
            <a:pPr lvl="1"/>
            <a:r>
              <a:rPr lang="fr-BE" dirty="0" err="1"/>
              <a:t>It’s</a:t>
            </a:r>
            <a:r>
              <a:rPr lang="fr-BE" dirty="0"/>
              <a:t> </a:t>
            </a:r>
            <a:r>
              <a:rPr lang="fr-BE" dirty="0" err="1"/>
              <a:t>usually</a:t>
            </a:r>
            <a:r>
              <a:rPr lang="fr-BE" dirty="0"/>
              <a:t> </a:t>
            </a:r>
            <a:r>
              <a:rPr lang="fr-BE" dirty="0" err="1"/>
              <a:t>used</a:t>
            </a:r>
            <a:r>
              <a:rPr lang="fr-BE" dirty="0"/>
              <a:t> </a:t>
            </a:r>
            <a:r>
              <a:rPr lang="fr-BE" dirty="0" err="1"/>
              <a:t>when</a:t>
            </a:r>
            <a:r>
              <a:rPr lang="fr-BE" dirty="0"/>
              <a:t> </a:t>
            </a:r>
            <a:r>
              <a:rPr lang="fr-BE" dirty="0" err="1"/>
              <a:t>there</a:t>
            </a:r>
            <a:r>
              <a:rPr lang="fr-BE" dirty="0"/>
              <a:t> </a:t>
            </a:r>
            <a:r>
              <a:rPr lang="fr-BE" dirty="0" err="1"/>
              <a:t>is</a:t>
            </a:r>
            <a:r>
              <a:rPr lang="fr-BE" dirty="0"/>
              <a:t> no UART at all or not </a:t>
            </a:r>
            <a:r>
              <a:rPr lang="fr-BE" dirty="0" err="1"/>
              <a:t>enough</a:t>
            </a:r>
            <a:r>
              <a:rPr lang="fr-BE" dirty="0"/>
              <a:t> UART. In </a:t>
            </a:r>
            <a:r>
              <a:rPr lang="fr-BE" dirty="0" err="1"/>
              <a:t>other</a:t>
            </a:r>
            <a:r>
              <a:rPr lang="fr-BE" dirty="0"/>
              <a:t> </a:t>
            </a:r>
            <a:r>
              <a:rPr lang="fr-BE" dirty="0" err="1"/>
              <a:t>words</a:t>
            </a:r>
            <a:r>
              <a:rPr lang="fr-BE" dirty="0"/>
              <a:t> : not </a:t>
            </a:r>
            <a:r>
              <a:rPr lang="fr-BE" dirty="0" err="1"/>
              <a:t>enough</a:t>
            </a:r>
            <a:r>
              <a:rPr lang="fr-BE" dirty="0"/>
              <a:t> TX-RX </a:t>
            </a:r>
          </a:p>
          <a:p>
            <a:pPr lvl="1"/>
            <a:r>
              <a:rPr lang="fr-BE" dirty="0" err="1"/>
              <a:t>Allow</a:t>
            </a:r>
            <a:r>
              <a:rPr lang="fr-BE" dirty="0"/>
              <a:t> </a:t>
            </a:r>
            <a:r>
              <a:rPr lang="fr-BE" dirty="0" err="1"/>
              <a:t>some</a:t>
            </a:r>
            <a:r>
              <a:rPr lang="fr-BE" dirty="0"/>
              <a:t> </a:t>
            </a:r>
            <a:r>
              <a:rPr lang="fr-BE" dirty="0" err="1"/>
              <a:t>specific</a:t>
            </a:r>
            <a:r>
              <a:rPr lang="fr-BE" dirty="0"/>
              <a:t> pins to </a:t>
            </a:r>
            <a:r>
              <a:rPr lang="fr-BE" dirty="0" err="1"/>
              <a:t>act</a:t>
            </a:r>
            <a:r>
              <a:rPr lang="fr-BE" dirty="0"/>
              <a:t> as TX-RX</a:t>
            </a:r>
          </a:p>
          <a:p>
            <a:pPr lvl="1"/>
            <a:r>
              <a:rPr lang="fr-BE" dirty="0"/>
              <a:t>Can not </a:t>
            </a:r>
            <a:r>
              <a:rPr lang="fr-BE" dirty="0" err="1"/>
              <a:t>simultaneously</a:t>
            </a:r>
            <a:r>
              <a:rPr lang="fr-BE" dirty="0"/>
              <a:t> transmit and </a:t>
            </a:r>
            <a:r>
              <a:rPr lang="fr-BE" dirty="0" err="1"/>
              <a:t>receive</a:t>
            </a:r>
            <a:r>
              <a:rPr lang="fr-BE" dirty="0"/>
              <a:t> data</a:t>
            </a:r>
          </a:p>
          <a:p>
            <a:pPr lvl="1"/>
            <a:r>
              <a:rPr lang="fr-BE" dirty="0"/>
              <a:t>Sensitive to </a:t>
            </a:r>
            <a:r>
              <a:rPr lang="fr-BE" dirty="0" err="1"/>
              <a:t>interrupt</a:t>
            </a:r>
            <a:r>
              <a:rPr lang="fr-BE" dirty="0"/>
              <a:t> usage by </a:t>
            </a:r>
            <a:r>
              <a:rPr lang="fr-BE" dirty="0" err="1"/>
              <a:t>other</a:t>
            </a:r>
            <a:r>
              <a:rPr lang="fr-BE" dirty="0"/>
              <a:t> </a:t>
            </a:r>
            <a:r>
              <a:rPr lang="fr-BE" dirty="0" err="1"/>
              <a:t>libraries</a:t>
            </a:r>
            <a:r>
              <a:rPr lang="fr-BE" dirty="0"/>
              <a:t> </a:t>
            </a:r>
          </a:p>
          <a:p>
            <a:pPr lvl="1"/>
            <a:endParaRPr lang="fr-BE" dirty="0"/>
          </a:p>
        </p:txBody>
      </p:sp>
      <p:sp>
        <p:nvSpPr>
          <p:cNvPr id="4" name="Espace réservé du numéro de diapositive 3">
            <a:extLst>
              <a:ext uri="{FF2B5EF4-FFF2-40B4-BE49-F238E27FC236}">
                <a16:creationId xmlns:a16="http://schemas.microsoft.com/office/drawing/2014/main" id="{5AF6572C-802C-4657-802F-E1E21F952DE9}"/>
              </a:ext>
            </a:extLst>
          </p:cNvPr>
          <p:cNvSpPr>
            <a:spLocks noGrp="1"/>
          </p:cNvSpPr>
          <p:nvPr>
            <p:ph type="sldNum" sz="quarter" idx="10"/>
          </p:nvPr>
        </p:nvSpPr>
        <p:spPr/>
        <p:txBody>
          <a:bodyPr/>
          <a:lstStyle/>
          <a:p>
            <a:pPr>
              <a:defRPr/>
            </a:pPr>
            <a:fld id="{14F214EF-6916-43FF-8424-30437CA8A788}" type="slidenum">
              <a:rPr lang="fr-BE" smtClean="0"/>
              <a:pPr>
                <a:defRPr/>
              </a:pPr>
              <a:t>23</a:t>
            </a:fld>
            <a:endParaRPr lang="fr-BE" dirty="0"/>
          </a:p>
        </p:txBody>
      </p:sp>
      <p:sp>
        <p:nvSpPr>
          <p:cNvPr id="5" name="Espace réservé du pied de page 4">
            <a:extLst>
              <a:ext uri="{FF2B5EF4-FFF2-40B4-BE49-F238E27FC236}">
                <a16:creationId xmlns:a16="http://schemas.microsoft.com/office/drawing/2014/main" id="{69BE114C-1803-489E-B356-51FBA1324D56}"/>
              </a:ext>
            </a:extLst>
          </p:cNvPr>
          <p:cNvSpPr>
            <a:spLocks noGrp="1"/>
          </p:cNvSpPr>
          <p:nvPr>
            <p:ph type="ftr" sz="quarter" idx="11"/>
          </p:nvPr>
        </p:nvSpPr>
        <p:spPr/>
        <p:txBody>
          <a:bodyPr/>
          <a:lstStyle/>
          <a:p>
            <a:pPr>
              <a:defRPr/>
            </a:pPr>
            <a:r>
              <a:rPr lang="fr-FR"/>
              <a:t>1009-05 Systèmes à Microprocesseur 1. Structure ordinateur</a:t>
            </a:r>
          </a:p>
        </p:txBody>
      </p:sp>
      <p:pic>
        <p:nvPicPr>
          <p:cNvPr id="8" name="Image 7">
            <a:extLst>
              <a:ext uri="{FF2B5EF4-FFF2-40B4-BE49-F238E27FC236}">
                <a16:creationId xmlns:a16="http://schemas.microsoft.com/office/drawing/2014/main" id="{56548259-F3D4-43A4-B9FB-55E01BF68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481" y="2852936"/>
            <a:ext cx="917303" cy="573778"/>
          </a:xfrm>
          <a:prstGeom prst="rect">
            <a:avLst/>
          </a:prstGeom>
        </p:spPr>
      </p:pic>
      <p:pic>
        <p:nvPicPr>
          <p:cNvPr id="10" name="Image 9">
            <a:extLst>
              <a:ext uri="{FF2B5EF4-FFF2-40B4-BE49-F238E27FC236}">
                <a16:creationId xmlns:a16="http://schemas.microsoft.com/office/drawing/2014/main" id="{88F39CE7-C86E-4A0A-897E-B49452162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01" y="4417573"/>
            <a:ext cx="659720" cy="657405"/>
          </a:xfrm>
          <a:prstGeom prst="rect">
            <a:avLst/>
          </a:prstGeom>
        </p:spPr>
      </p:pic>
    </p:spTree>
    <p:extLst>
      <p:ext uri="{BB962C8B-B14F-4D97-AF65-F5344CB8AC3E}">
        <p14:creationId xmlns:p14="http://schemas.microsoft.com/office/powerpoint/2010/main" val="1676995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2E60B-C1BB-4484-A050-B39A16EB4748}"/>
              </a:ext>
            </a:extLst>
          </p:cNvPr>
          <p:cNvSpPr>
            <a:spLocks noGrp="1"/>
          </p:cNvSpPr>
          <p:nvPr>
            <p:ph type="title"/>
          </p:nvPr>
        </p:nvSpPr>
        <p:spPr/>
        <p:txBody>
          <a:bodyPr/>
          <a:lstStyle/>
          <a:p>
            <a:r>
              <a:rPr lang="fr-BE" dirty="0" err="1"/>
              <a:t>Problem</a:t>
            </a:r>
            <a:r>
              <a:rPr lang="fr-BE" dirty="0"/>
              <a:t> </a:t>
            </a:r>
            <a:r>
              <a:rPr lang="fr-BE" dirty="0" err="1"/>
              <a:t>Definition</a:t>
            </a:r>
            <a:endParaRPr lang="fr-BE" dirty="0"/>
          </a:p>
        </p:txBody>
      </p:sp>
      <p:sp>
        <p:nvSpPr>
          <p:cNvPr id="3" name="Espace réservé du contenu 2">
            <a:extLst>
              <a:ext uri="{FF2B5EF4-FFF2-40B4-BE49-F238E27FC236}">
                <a16:creationId xmlns:a16="http://schemas.microsoft.com/office/drawing/2014/main" id="{C3D7A504-6ECC-4198-B2BC-041A6F708F02}"/>
              </a:ext>
            </a:extLst>
          </p:cNvPr>
          <p:cNvSpPr>
            <a:spLocks noGrp="1"/>
          </p:cNvSpPr>
          <p:nvPr>
            <p:ph idx="1"/>
          </p:nvPr>
        </p:nvSpPr>
        <p:spPr>
          <a:xfrm>
            <a:off x="468313" y="1539875"/>
            <a:ext cx="8229600" cy="4525963"/>
          </a:xfrm>
        </p:spPr>
        <p:txBody>
          <a:bodyPr/>
          <a:lstStyle/>
          <a:p>
            <a:r>
              <a:rPr lang="fr-BE" sz="2400" dirty="0" err="1"/>
              <a:t>Temperature</a:t>
            </a:r>
            <a:r>
              <a:rPr lang="fr-BE" sz="2400" dirty="0"/>
              <a:t> </a:t>
            </a:r>
            <a:r>
              <a:rPr lang="fr-BE" sz="2400" dirty="0" err="1"/>
              <a:t>measurement</a:t>
            </a:r>
            <a:r>
              <a:rPr lang="fr-BE" sz="2400" dirty="0"/>
              <a:t> on Arduino </a:t>
            </a:r>
            <a:r>
              <a:rPr lang="fr-BE" sz="2400" dirty="0" err="1"/>
              <a:t>Uno</a:t>
            </a:r>
            <a:endParaRPr lang="fr-BE" sz="2400" dirty="0"/>
          </a:p>
          <a:p>
            <a:pPr marL="0" indent="0">
              <a:buNone/>
            </a:pPr>
            <a:endParaRPr lang="fr-BE" sz="2400" dirty="0"/>
          </a:p>
          <a:p>
            <a:r>
              <a:rPr lang="fr-BE" sz="2400" dirty="0" err="1"/>
              <a:t>Webserver</a:t>
            </a:r>
            <a:r>
              <a:rPr lang="fr-BE" sz="2400" dirty="0"/>
              <a:t> configuration of an ESP8266</a:t>
            </a:r>
          </a:p>
          <a:p>
            <a:pPr marL="0" indent="0">
              <a:buNone/>
            </a:pPr>
            <a:endParaRPr lang="fr-BE" sz="2400" dirty="0"/>
          </a:p>
          <a:p>
            <a:r>
              <a:rPr lang="fr-BE" sz="2400" dirty="0"/>
              <a:t>Communication </a:t>
            </a:r>
            <a:r>
              <a:rPr lang="fr-BE" sz="2400" dirty="0" err="1"/>
              <a:t>between</a:t>
            </a:r>
            <a:r>
              <a:rPr lang="fr-BE" sz="2400" dirty="0"/>
              <a:t> </a:t>
            </a:r>
          </a:p>
          <a:p>
            <a:pPr marL="0" indent="0">
              <a:buNone/>
            </a:pPr>
            <a:r>
              <a:rPr lang="fr-BE" dirty="0"/>
              <a:t>				</a:t>
            </a:r>
          </a:p>
          <a:p>
            <a:pPr marL="0" indent="0">
              <a:buNone/>
            </a:pPr>
            <a:r>
              <a:rPr lang="fr-BE" dirty="0"/>
              <a:t>			&amp;    </a:t>
            </a:r>
          </a:p>
        </p:txBody>
      </p:sp>
      <p:sp>
        <p:nvSpPr>
          <p:cNvPr id="4" name="Espace réservé du numéro de diapositive 3">
            <a:extLst>
              <a:ext uri="{FF2B5EF4-FFF2-40B4-BE49-F238E27FC236}">
                <a16:creationId xmlns:a16="http://schemas.microsoft.com/office/drawing/2014/main" id="{6BB5FC15-7891-45A0-BA0F-8763F4567BFB}"/>
              </a:ext>
            </a:extLst>
          </p:cNvPr>
          <p:cNvSpPr>
            <a:spLocks noGrp="1"/>
          </p:cNvSpPr>
          <p:nvPr>
            <p:ph type="sldNum" sz="quarter" idx="10"/>
          </p:nvPr>
        </p:nvSpPr>
        <p:spPr/>
        <p:txBody>
          <a:bodyPr/>
          <a:lstStyle/>
          <a:p>
            <a:pPr>
              <a:defRPr/>
            </a:pPr>
            <a:fld id="{14F214EF-6916-43FF-8424-30437CA8A788}" type="slidenum">
              <a:rPr lang="fr-BE" smtClean="0"/>
              <a:pPr>
                <a:defRPr/>
              </a:pPr>
              <a:t>3</a:t>
            </a:fld>
            <a:endParaRPr lang="fr-BE" dirty="0"/>
          </a:p>
        </p:txBody>
      </p:sp>
      <p:sp>
        <p:nvSpPr>
          <p:cNvPr id="5" name="Espace réservé du pied de page 4">
            <a:extLst>
              <a:ext uri="{FF2B5EF4-FFF2-40B4-BE49-F238E27FC236}">
                <a16:creationId xmlns:a16="http://schemas.microsoft.com/office/drawing/2014/main" id="{9242DB8D-7F55-4450-8CE5-C0CC4C546C8F}"/>
              </a:ext>
            </a:extLst>
          </p:cNvPr>
          <p:cNvSpPr>
            <a:spLocks noGrp="1"/>
          </p:cNvSpPr>
          <p:nvPr>
            <p:ph type="ftr" sz="quarter" idx="11"/>
          </p:nvPr>
        </p:nvSpPr>
        <p:spPr/>
        <p:txBody>
          <a:bodyPr/>
          <a:lstStyle/>
          <a:p>
            <a:pPr>
              <a:defRPr/>
            </a:pPr>
            <a:r>
              <a:rPr lang="fr-FR"/>
              <a:t>1009-05 Systèmes à Microprocesseur 1. Structure ordinateur</a:t>
            </a:r>
          </a:p>
        </p:txBody>
      </p:sp>
      <p:pic>
        <p:nvPicPr>
          <p:cNvPr id="7" name="Image 6">
            <a:extLst>
              <a:ext uri="{FF2B5EF4-FFF2-40B4-BE49-F238E27FC236}">
                <a16:creationId xmlns:a16="http://schemas.microsoft.com/office/drawing/2014/main" id="{D8254ECA-BC20-45AE-B515-A98681117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4149080"/>
            <a:ext cx="1944737" cy="1319490"/>
          </a:xfrm>
          <a:prstGeom prst="rect">
            <a:avLst/>
          </a:prstGeom>
        </p:spPr>
      </p:pic>
      <p:pic>
        <p:nvPicPr>
          <p:cNvPr id="9" name="Image 8">
            <a:extLst>
              <a:ext uri="{FF2B5EF4-FFF2-40B4-BE49-F238E27FC236}">
                <a16:creationId xmlns:a16="http://schemas.microsoft.com/office/drawing/2014/main" id="{2A04ABC6-2951-4ED7-BB6A-B270457CC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4227205"/>
            <a:ext cx="2205624" cy="1163240"/>
          </a:xfrm>
          <a:prstGeom prst="rect">
            <a:avLst/>
          </a:prstGeom>
        </p:spPr>
      </p:pic>
    </p:spTree>
    <p:extLst>
      <p:ext uri="{BB962C8B-B14F-4D97-AF65-F5344CB8AC3E}">
        <p14:creationId xmlns:p14="http://schemas.microsoft.com/office/powerpoint/2010/main" val="78040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4788A-A105-4266-9B54-8CDD4BF03369}"/>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53A6CAB5-7225-4D52-9635-4BD12E20C343}"/>
              </a:ext>
            </a:extLst>
          </p:cNvPr>
          <p:cNvSpPr>
            <a:spLocks noGrp="1"/>
          </p:cNvSpPr>
          <p:nvPr>
            <p:ph idx="1"/>
          </p:nvPr>
        </p:nvSpPr>
        <p:spPr/>
        <p:txBody>
          <a:bodyPr/>
          <a:lstStyle/>
          <a:p>
            <a:r>
              <a:rPr lang="fr-BE" sz="2400" dirty="0" err="1"/>
              <a:t>Temperature</a:t>
            </a:r>
            <a:r>
              <a:rPr lang="fr-BE" sz="2400" dirty="0"/>
              <a:t> </a:t>
            </a:r>
            <a:r>
              <a:rPr lang="fr-BE" sz="2400" dirty="0" err="1"/>
              <a:t>measurement</a:t>
            </a:r>
            <a:r>
              <a:rPr lang="fr-BE" sz="2400" dirty="0"/>
              <a:t> </a:t>
            </a:r>
            <a:r>
              <a:rPr lang="fr-BE" sz="2400" dirty="0" err="1"/>
              <a:t>with</a:t>
            </a:r>
            <a:r>
              <a:rPr lang="fr-BE" sz="2400" dirty="0"/>
              <a:t> Arduino </a:t>
            </a:r>
            <a:r>
              <a:rPr lang="fr-BE" sz="2400" dirty="0" err="1"/>
              <a:t>Uno</a:t>
            </a:r>
            <a:endParaRPr lang="fr-BE" sz="2400" dirty="0"/>
          </a:p>
          <a:p>
            <a:pPr marL="0" indent="0">
              <a:buNone/>
            </a:pPr>
            <a:endParaRPr lang="fr-BE" sz="2400" dirty="0"/>
          </a:p>
          <a:p>
            <a:r>
              <a:rPr lang="fr-BE" sz="2400" dirty="0" err="1"/>
              <a:t>Material</a:t>
            </a:r>
            <a:r>
              <a:rPr lang="fr-BE" sz="2400" dirty="0"/>
              <a:t> : </a:t>
            </a:r>
          </a:p>
          <a:p>
            <a:pPr lvl="1">
              <a:buFont typeface="Wingdings" panose="05000000000000000000" pitchFamily="2" charset="2"/>
              <a:buChar char="Ø"/>
            </a:pPr>
            <a:r>
              <a:rPr lang="fr-BE" sz="1800" dirty="0"/>
              <a:t> </a:t>
            </a:r>
            <a:r>
              <a:rPr lang="fr-BE" sz="1800" dirty="0" err="1"/>
              <a:t>Temperature</a:t>
            </a:r>
            <a:r>
              <a:rPr lang="fr-BE" sz="1800" dirty="0"/>
              <a:t> </a:t>
            </a:r>
            <a:r>
              <a:rPr lang="fr-BE" sz="1800" dirty="0" err="1"/>
              <a:t>sensor</a:t>
            </a:r>
            <a:r>
              <a:rPr lang="fr-BE" sz="1800" dirty="0"/>
              <a:t> LM35</a:t>
            </a:r>
          </a:p>
          <a:p>
            <a:pPr lvl="1">
              <a:buFont typeface="Wingdings" panose="05000000000000000000" pitchFamily="2" charset="2"/>
              <a:buChar char="Ø"/>
            </a:pPr>
            <a:r>
              <a:rPr lang="fr-BE" sz="1800" dirty="0"/>
              <a:t> 1 </a:t>
            </a:r>
            <a:r>
              <a:rPr lang="fr-BE" sz="1800" dirty="0" err="1"/>
              <a:t>Breadboard</a:t>
            </a:r>
            <a:endParaRPr lang="fr-BE" sz="1800" dirty="0"/>
          </a:p>
          <a:p>
            <a:pPr lvl="1">
              <a:buFont typeface="Wingdings" panose="05000000000000000000" pitchFamily="2" charset="2"/>
              <a:buChar char="Ø"/>
            </a:pPr>
            <a:r>
              <a:rPr lang="fr-BE" sz="1800" dirty="0"/>
              <a:t> 3 </a:t>
            </a:r>
            <a:r>
              <a:rPr lang="fr-BE" sz="1800" dirty="0" err="1"/>
              <a:t>wires</a:t>
            </a:r>
            <a:endParaRPr lang="fr-BE" sz="1800" dirty="0"/>
          </a:p>
          <a:p>
            <a:pPr lvl="1">
              <a:buFont typeface="Wingdings" panose="05000000000000000000" pitchFamily="2" charset="2"/>
              <a:buChar char="Ø"/>
            </a:pPr>
            <a:r>
              <a:rPr lang="fr-BE" sz="1800" dirty="0"/>
              <a:t> 1 Arduino </a:t>
            </a:r>
            <a:r>
              <a:rPr lang="fr-BE" sz="1800" dirty="0" err="1"/>
              <a:t>Uno</a:t>
            </a:r>
            <a:r>
              <a:rPr lang="fr-BE" sz="1800" dirty="0"/>
              <a:t> </a:t>
            </a:r>
            <a:r>
              <a:rPr lang="fr-BE" sz="1800" dirty="0" err="1"/>
              <a:t>with</a:t>
            </a:r>
            <a:r>
              <a:rPr lang="fr-BE" sz="1800" dirty="0"/>
              <a:t> USB </a:t>
            </a:r>
            <a:r>
              <a:rPr lang="fr-BE" sz="1800" dirty="0" err="1"/>
              <a:t>cable</a:t>
            </a:r>
            <a:endParaRPr lang="fr-BE" sz="1800" dirty="0"/>
          </a:p>
          <a:p>
            <a:pPr lvl="1">
              <a:buFont typeface="Wingdings" panose="05000000000000000000" pitchFamily="2" charset="2"/>
              <a:buChar char="Ø"/>
            </a:pPr>
            <a:r>
              <a:rPr lang="fr-BE" sz="1800" dirty="0"/>
              <a:t> Computer</a:t>
            </a:r>
          </a:p>
        </p:txBody>
      </p:sp>
      <p:sp>
        <p:nvSpPr>
          <p:cNvPr id="4" name="Espace réservé du numéro de diapositive 3">
            <a:extLst>
              <a:ext uri="{FF2B5EF4-FFF2-40B4-BE49-F238E27FC236}">
                <a16:creationId xmlns:a16="http://schemas.microsoft.com/office/drawing/2014/main" id="{F7776F5C-FE72-42F5-AD24-7D214BDDEA46}"/>
              </a:ext>
            </a:extLst>
          </p:cNvPr>
          <p:cNvSpPr>
            <a:spLocks noGrp="1"/>
          </p:cNvSpPr>
          <p:nvPr>
            <p:ph type="sldNum" sz="quarter" idx="10"/>
          </p:nvPr>
        </p:nvSpPr>
        <p:spPr/>
        <p:txBody>
          <a:bodyPr/>
          <a:lstStyle/>
          <a:p>
            <a:pPr>
              <a:defRPr/>
            </a:pPr>
            <a:fld id="{14F214EF-6916-43FF-8424-30437CA8A788}" type="slidenum">
              <a:rPr lang="fr-BE" smtClean="0"/>
              <a:pPr>
                <a:defRPr/>
              </a:pPr>
              <a:t>4</a:t>
            </a:fld>
            <a:endParaRPr lang="fr-BE" dirty="0"/>
          </a:p>
        </p:txBody>
      </p:sp>
      <p:sp>
        <p:nvSpPr>
          <p:cNvPr id="5" name="Espace réservé du pied de page 4">
            <a:extLst>
              <a:ext uri="{FF2B5EF4-FFF2-40B4-BE49-F238E27FC236}">
                <a16:creationId xmlns:a16="http://schemas.microsoft.com/office/drawing/2014/main" id="{694C6AD9-6A2C-4506-B639-552190B74C37}"/>
              </a:ext>
            </a:extLst>
          </p:cNvPr>
          <p:cNvSpPr>
            <a:spLocks noGrp="1"/>
          </p:cNvSpPr>
          <p:nvPr>
            <p:ph type="ftr" sz="quarter" idx="11"/>
          </p:nvPr>
        </p:nvSpPr>
        <p:spPr/>
        <p:txBody>
          <a:bodyPr/>
          <a:lstStyle/>
          <a:p>
            <a:pPr>
              <a:defRPr/>
            </a:pPr>
            <a:r>
              <a:rPr lang="fr-FR"/>
              <a:t>1009-05 Systèmes à Microprocesseur 1. Structure ordinateur</a:t>
            </a:r>
          </a:p>
        </p:txBody>
      </p:sp>
      <p:pic>
        <p:nvPicPr>
          <p:cNvPr id="7" name="Image 6">
            <a:extLst>
              <a:ext uri="{FF2B5EF4-FFF2-40B4-BE49-F238E27FC236}">
                <a16:creationId xmlns:a16="http://schemas.microsoft.com/office/drawing/2014/main" id="{E0E0DC07-B0E9-4059-B7F2-D98068B50B5F}"/>
              </a:ext>
            </a:extLst>
          </p:cNvPr>
          <p:cNvPicPr>
            <a:picLocks noChangeAspect="1"/>
          </p:cNvPicPr>
          <p:nvPr/>
        </p:nvPicPr>
        <p:blipFill rotWithShape="1">
          <a:blip r:embed="rId2">
            <a:extLst>
              <a:ext uri="{28A0092B-C50C-407E-A947-70E740481C1C}">
                <a14:useLocalDpi xmlns:a14="http://schemas.microsoft.com/office/drawing/2010/main" val="0"/>
              </a:ext>
            </a:extLst>
          </a:blip>
          <a:srcRect t="15528"/>
          <a:stretch/>
        </p:blipFill>
        <p:spPr>
          <a:xfrm>
            <a:off x="901954" y="4539899"/>
            <a:ext cx="3305100" cy="1723771"/>
          </a:xfrm>
          <a:prstGeom prst="rect">
            <a:avLst/>
          </a:prstGeom>
        </p:spPr>
      </p:pic>
      <p:pic>
        <p:nvPicPr>
          <p:cNvPr id="9" name="Image 8">
            <a:extLst>
              <a:ext uri="{FF2B5EF4-FFF2-40B4-BE49-F238E27FC236}">
                <a16:creationId xmlns:a16="http://schemas.microsoft.com/office/drawing/2014/main" id="{177BDAE1-EC3D-4DE2-9241-9C57F74CCA0A}"/>
              </a:ext>
            </a:extLst>
          </p:cNvPr>
          <p:cNvPicPr>
            <a:picLocks noChangeAspect="1"/>
          </p:cNvPicPr>
          <p:nvPr/>
        </p:nvPicPr>
        <p:blipFill rotWithShape="1">
          <a:blip r:embed="rId3"/>
          <a:srcRect t="4910" b="11580"/>
          <a:stretch/>
        </p:blipFill>
        <p:spPr>
          <a:xfrm>
            <a:off x="4492932" y="4481334"/>
            <a:ext cx="3883945" cy="1844750"/>
          </a:xfrm>
          <a:prstGeom prst="rect">
            <a:avLst/>
          </a:prstGeom>
        </p:spPr>
      </p:pic>
    </p:spTree>
    <p:extLst>
      <p:ext uri="{BB962C8B-B14F-4D97-AF65-F5344CB8AC3E}">
        <p14:creationId xmlns:p14="http://schemas.microsoft.com/office/powerpoint/2010/main" val="891747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26704-E3DA-46F0-9D4B-E272B6177A6A}"/>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6C6215EC-2778-4B73-80ED-DB7DC3F83BB5}"/>
              </a:ext>
            </a:extLst>
          </p:cNvPr>
          <p:cNvSpPr>
            <a:spLocks noGrp="1"/>
          </p:cNvSpPr>
          <p:nvPr>
            <p:ph idx="1"/>
          </p:nvPr>
        </p:nvSpPr>
        <p:spPr>
          <a:xfrm>
            <a:off x="468313" y="1539875"/>
            <a:ext cx="8229600" cy="4525963"/>
          </a:xfrm>
        </p:spPr>
        <p:txBody>
          <a:bodyPr/>
          <a:lstStyle/>
          <a:p>
            <a:r>
              <a:rPr lang="fr-BE" sz="2400" dirty="0" err="1"/>
              <a:t>Temperature</a:t>
            </a:r>
            <a:r>
              <a:rPr lang="fr-BE" sz="2400" dirty="0"/>
              <a:t> </a:t>
            </a:r>
            <a:r>
              <a:rPr lang="fr-BE" sz="2400" dirty="0" err="1"/>
              <a:t>measurement</a:t>
            </a:r>
            <a:r>
              <a:rPr lang="fr-BE" sz="2400" dirty="0"/>
              <a:t> </a:t>
            </a:r>
            <a:r>
              <a:rPr lang="fr-BE" sz="2400" dirty="0" err="1"/>
              <a:t>with</a:t>
            </a:r>
            <a:r>
              <a:rPr lang="fr-BE" sz="2400" dirty="0"/>
              <a:t> Arduino </a:t>
            </a:r>
            <a:r>
              <a:rPr lang="fr-BE" sz="2400" dirty="0" err="1"/>
              <a:t>Uno</a:t>
            </a:r>
            <a:endParaRPr lang="fr-BE" sz="2400" dirty="0"/>
          </a:p>
          <a:p>
            <a:endParaRPr lang="fr-BE" dirty="0"/>
          </a:p>
          <a:p>
            <a:r>
              <a:rPr lang="fr-BE" sz="2400" dirty="0" err="1"/>
              <a:t>Steps</a:t>
            </a:r>
            <a:r>
              <a:rPr lang="fr-BE" sz="2400" dirty="0"/>
              <a:t> : </a:t>
            </a:r>
          </a:p>
          <a:p>
            <a:pPr marL="0" indent="0">
              <a:buNone/>
            </a:pPr>
            <a:r>
              <a:rPr lang="fr-BE" dirty="0"/>
              <a:t>	</a:t>
            </a:r>
          </a:p>
        </p:txBody>
      </p:sp>
      <p:sp>
        <p:nvSpPr>
          <p:cNvPr id="4" name="Espace réservé du numéro de diapositive 3">
            <a:extLst>
              <a:ext uri="{FF2B5EF4-FFF2-40B4-BE49-F238E27FC236}">
                <a16:creationId xmlns:a16="http://schemas.microsoft.com/office/drawing/2014/main" id="{8430F1D7-3288-4A2B-BE06-E4127B0EED90}"/>
              </a:ext>
            </a:extLst>
          </p:cNvPr>
          <p:cNvSpPr>
            <a:spLocks noGrp="1"/>
          </p:cNvSpPr>
          <p:nvPr>
            <p:ph type="sldNum" sz="quarter" idx="10"/>
          </p:nvPr>
        </p:nvSpPr>
        <p:spPr/>
        <p:txBody>
          <a:bodyPr/>
          <a:lstStyle/>
          <a:p>
            <a:pPr>
              <a:defRPr/>
            </a:pPr>
            <a:fld id="{14F214EF-6916-43FF-8424-30437CA8A788}" type="slidenum">
              <a:rPr lang="fr-BE" smtClean="0"/>
              <a:pPr>
                <a:defRPr/>
              </a:pPr>
              <a:t>5</a:t>
            </a:fld>
            <a:endParaRPr lang="fr-BE" dirty="0"/>
          </a:p>
        </p:txBody>
      </p:sp>
      <p:sp>
        <p:nvSpPr>
          <p:cNvPr id="5" name="Espace réservé du pied de page 4">
            <a:extLst>
              <a:ext uri="{FF2B5EF4-FFF2-40B4-BE49-F238E27FC236}">
                <a16:creationId xmlns:a16="http://schemas.microsoft.com/office/drawing/2014/main" id="{7C0B789D-F626-4372-BB3F-7FCFD377D8D1}"/>
              </a:ext>
            </a:extLst>
          </p:cNvPr>
          <p:cNvSpPr>
            <a:spLocks noGrp="1"/>
          </p:cNvSpPr>
          <p:nvPr>
            <p:ph type="ftr" sz="quarter" idx="11"/>
          </p:nvPr>
        </p:nvSpPr>
        <p:spPr/>
        <p:txBody>
          <a:bodyPr/>
          <a:lstStyle/>
          <a:p>
            <a:pPr>
              <a:defRPr/>
            </a:pPr>
            <a:r>
              <a:rPr lang="fr-FR"/>
              <a:t>1009-05 Systèmes à Microprocesseur 1. Structure ordinateur</a:t>
            </a:r>
          </a:p>
        </p:txBody>
      </p:sp>
      <p:pic>
        <p:nvPicPr>
          <p:cNvPr id="6" name="Image 5">
            <a:extLst>
              <a:ext uri="{FF2B5EF4-FFF2-40B4-BE49-F238E27FC236}">
                <a16:creationId xmlns:a16="http://schemas.microsoft.com/office/drawing/2014/main" id="{352CD534-0036-4FDA-B82E-F27765B152C1}"/>
              </a:ext>
            </a:extLst>
          </p:cNvPr>
          <p:cNvPicPr>
            <a:picLocks noChangeAspect="1"/>
          </p:cNvPicPr>
          <p:nvPr/>
        </p:nvPicPr>
        <p:blipFill>
          <a:blip r:embed="rId2"/>
          <a:stretch>
            <a:fillRect/>
          </a:stretch>
        </p:blipFill>
        <p:spPr>
          <a:xfrm>
            <a:off x="2186429" y="2821025"/>
            <a:ext cx="3432096" cy="3442645"/>
          </a:xfrm>
          <a:prstGeom prst="rect">
            <a:avLst/>
          </a:prstGeom>
        </p:spPr>
      </p:pic>
      <p:pic>
        <p:nvPicPr>
          <p:cNvPr id="11" name="Image 10">
            <a:extLst>
              <a:ext uri="{FF2B5EF4-FFF2-40B4-BE49-F238E27FC236}">
                <a16:creationId xmlns:a16="http://schemas.microsoft.com/office/drawing/2014/main" id="{CAAA27DF-E0EB-48D4-AF6E-DB9BB63E8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250" y="2952079"/>
            <a:ext cx="2436134" cy="3339184"/>
          </a:xfrm>
          <a:prstGeom prst="rect">
            <a:avLst/>
          </a:prstGeom>
        </p:spPr>
      </p:pic>
      <p:pic>
        <p:nvPicPr>
          <p:cNvPr id="12" name="Image 11">
            <a:extLst>
              <a:ext uri="{FF2B5EF4-FFF2-40B4-BE49-F238E27FC236}">
                <a16:creationId xmlns:a16="http://schemas.microsoft.com/office/drawing/2014/main" id="{64714579-C5CB-435B-83BF-8D4ADC2A3215}"/>
              </a:ext>
            </a:extLst>
          </p:cNvPr>
          <p:cNvPicPr>
            <a:picLocks noChangeAspect="1"/>
          </p:cNvPicPr>
          <p:nvPr/>
        </p:nvPicPr>
        <p:blipFill>
          <a:blip r:embed="rId4"/>
          <a:stretch>
            <a:fillRect/>
          </a:stretch>
        </p:blipFill>
        <p:spPr>
          <a:xfrm>
            <a:off x="5764250" y="2742529"/>
            <a:ext cx="857250" cy="209550"/>
          </a:xfrm>
          <a:prstGeom prst="rect">
            <a:avLst/>
          </a:prstGeom>
        </p:spPr>
      </p:pic>
      <p:pic>
        <p:nvPicPr>
          <p:cNvPr id="7" name="Image 6">
            <a:extLst>
              <a:ext uri="{FF2B5EF4-FFF2-40B4-BE49-F238E27FC236}">
                <a16:creationId xmlns:a16="http://schemas.microsoft.com/office/drawing/2014/main" id="{8B3ECFC1-8C62-404C-8310-3A2801A25F92}"/>
              </a:ext>
            </a:extLst>
          </p:cNvPr>
          <p:cNvPicPr>
            <a:picLocks noChangeAspect="1"/>
          </p:cNvPicPr>
          <p:nvPr/>
        </p:nvPicPr>
        <p:blipFill>
          <a:blip r:embed="rId5"/>
          <a:stretch>
            <a:fillRect/>
          </a:stretch>
        </p:blipFill>
        <p:spPr>
          <a:xfrm>
            <a:off x="5767901" y="2544697"/>
            <a:ext cx="1104900" cy="219075"/>
          </a:xfrm>
          <a:prstGeom prst="rect">
            <a:avLst/>
          </a:prstGeom>
        </p:spPr>
      </p:pic>
      <p:sp>
        <p:nvSpPr>
          <p:cNvPr id="8" name="ZoneTexte 7">
            <a:extLst>
              <a:ext uri="{FF2B5EF4-FFF2-40B4-BE49-F238E27FC236}">
                <a16:creationId xmlns:a16="http://schemas.microsoft.com/office/drawing/2014/main" id="{E04B241D-5BFE-47F5-895C-CB1CD90630A2}"/>
              </a:ext>
            </a:extLst>
          </p:cNvPr>
          <p:cNvSpPr txBox="1"/>
          <p:nvPr/>
        </p:nvSpPr>
        <p:spPr>
          <a:xfrm>
            <a:off x="285069" y="5804228"/>
            <a:ext cx="2078925" cy="523220"/>
          </a:xfrm>
          <a:prstGeom prst="rect">
            <a:avLst/>
          </a:prstGeom>
          <a:noFill/>
        </p:spPr>
        <p:txBody>
          <a:bodyPr wrap="square" rtlCol="0">
            <a:spAutoFit/>
          </a:bodyPr>
          <a:lstStyle/>
          <a:p>
            <a:r>
              <a:rPr lang="fr-BE" sz="1400" dirty="0"/>
              <a:t>5 V = 1023</a:t>
            </a:r>
          </a:p>
          <a:p>
            <a:r>
              <a:rPr lang="fr-BE" sz="1400" dirty="0"/>
              <a:t>10 mV = 1°C</a:t>
            </a:r>
          </a:p>
        </p:txBody>
      </p:sp>
    </p:spTree>
    <p:extLst>
      <p:ext uri="{BB962C8B-B14F-4D97-AF65-F5344CB8AC3E}">
        <p14:creationId xmlns:p14="http://schemas.microsoft.com/office/powerpoint/2010/main" val="2747511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18D1D6-5684-4B25-93A8-73996FD4DD1E}"/>
              </a:ext>
            </a:extLst>
          </p:cNvPr>
          <p:cNvSpPr>
            <a:spLocks noGrp="1"/>
          </p:cNvSpPr>
          <p:nvPr>
            <p:ph type="title"/>
          </p:nvPr>
        </p:nvSpPr>
        <p:spPr/>
        <p:txBody>
          <a:bodyPr/>
          <a:lstStyle/>
          <a:p>
            <a:r>
              <a:rPr lang="fr-BE" dirty="0" err="1"/>
              <a:t>Results</a:t>
            </a:r>
            <a:endParaRPr lang="fr-BE" dirty="0"/>
          </a:p>
        </p:txBody>
      </p:sp>
      <p:sp>
        <p:nvSpPr>
          <p:cNvPr id="4" name="Espace réservé du numéro de diapositive 3">
            <a:extLst>
              <a:ext uri="{FF2B5EF4-FFF2-40B4-BE49-F238E27FC236}">
                <a16:creationId xmlns:a16="http://schemas.microsoft.com/office/drawing/2014/main" id="{7238EE80-265A-4255-9747-11FA83235988}"/>
              </a:ext>
            </a:extLst>
          </p:cNvPr>
          <p:cNvSpPr>
            <a:spLocks noGrp="1"/>
          </p:cNvSpPr>
          <p:nvPr>
            <p:ph type="sldNum" sz="quarter" idx="10"/>
          </p:nvPr>
        </p:nvSpPr>
        <p:spPr/>
        <p:txBody>
          <a:bodyPr/>
          <a:lstStyle/>
          <a:p>
            <a:pPr>
              <a:defRPr/>
            </a:pPr>
            <a:fld id="{14F214EF-6916-43FF-8424-30437CA8A788}" type="slidenum">
              <a:rPr lang="fr-BE" smtClean="0"/>
              <a:pPr>
                <a:defRPr/>
              </a:pPr>
              <a:t>6</a:t>
            </a:fld>
            <a:endParaRPr lang="fr-BE" dirty="0"/>
          </a:p>
        </p:txBody>
      </p:sp>
      <p:sp>
        <p:nvSpPr>
          <p:cNvPr id="5" name="Espace réservé du pied de page 4">
            <a:extLst>
              <a:ext uri="{FF2B5EF4-FFF2-40B4-BE49-F238E27FC236}">
                <a16:creationId xmlns:a16="http://schemas.microsoft.com/office/drawing/2014/main" id="{49D5571A-420C-47D5-9AF8-C8C1E6145291}"/>
              </a:ext>
            </a:extLst>
          </p:cNvPr>
          <p:cNvSpPr>
            <a:spLocks noGrp="1"/>
          </p:cNvSpPr>
          <p:nvPr>
            <p:ph type="ftr" sz="quarter" idx="11"/>
          </p:nvPr>
        </p:nvSpPr>
        <p:spPr/>
        <p:txBody>
          <a:bodyPr/>
          <a:lstStyle/>
          <a:p>
            <a:pPr>
              <a:defRPr/>
            </a:pPr>
            <a:r>
              <a:rPr lang="fr-FR"/>
              <a:t>1009-05 Systèmes à Microprocesseur 1. Structure ordinateur</a:t>
            </a:r>
          </a:p>
        </p:txBody>
      </p:sp>
      <p:pic>
        <p:nvPicPr>
          <p:cNvPr id="15" name="video2">
            <a:hlinkClick r:id="" action="ppaction://media"/>
            <a:extLst>
              <a:ext uri="{FF2B5EF4-FFF2-40B4-BE49-F238E27FC236}">
                <a16:creationId xmlns:a16="http://schemas.microsoft.com/office/drawing/2014/main" id="{4D481051-4F2A-44D3-B303-2F2295E549C8}"/>
              </a:ext>
            </a:extLst>
          </p:cNvPr>
          <p:cNvPicPr preferRelativeResize="0">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23728" y="980728"/>
            <a:ext cx="5040000" cy="5760000"/>
          </a:xfrm>
        </p:spPr>
      </p:pic>
    </p:spTree>
    <p:extLst>
      <p:ext uri="{BB962C8B-B14F-4D97-AF65-F5344CB8AC3E}">
        <p14:creationId xmlns:p14="http://schemas.microsoft.com/office/powerpoint/2010/main" val="104196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8DE29-5199-4BC7-9F23-9FA57D372044}"/>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21686499-4827-47A4-99F4-E115FC4D0E60}"/>
              </a:ext>
            </a:extLst>
          </p:cNvPr>
          <p:cNvSpPr>
            <a:spLocks noGrp="1"/>
          </p:cNvSpPr>
          <p:nvPr>
            <p:ph idx="1"/>
          </p:nvPr>
        </p:nvSpPr>
        <p:spPr/>
        <p:txBody>
          <a:bodyPr/>
          <a:lstStyle/>
          <a:p>
            <a:r>
              <a:rPr lang="fr-BE" sz="2400" dirty="0"/>
              <a:t> ESP8266 </a:t>
            </a:r>
            <a:r>
              <a:rPr lang="fr-BE" sz="2400" dirty="0" err="1"/>
              <a:t>working</a:t>
            </a:r>
            <a:r>
              <a:rPr lang="fr-BE" sz="2400" dirty="0"/>
              <a:t> as a </a:t>
            </a:r>
            <a:r>
              <a:rPr lang="fr-BE" sz="2400" dirty="0" err="1"/>
              <a:t>webserver</a:t>
            </a:r>
            <a:endParaRPr lang="fr-BE" sz="2400" dirty="0"/>
          </a:p>
          <a:p>
            <a:endParaRPr lang="fr-BE" sz="2400" dirty="0"/>
          </a:p>
          <a:p>
            <a:r>
              <a:rPr lang="fr-BE" sz="2400" dirty="0" err="1"/>
              <a:t>Material</a:t>
            </a:r>
            <a:r>
              <a:rPr lang="fr-BE" sz="2400" dirty="0"/>
              <a:t> : </a:t>
            </a:r>
          </a:p>
          <a:p>
            <a:pPr lvl="1">
              <a:buFont typeface="Wingdings" panose="05000000000000000000" pitchFamily="2" charset="2"/>
              <a:buChar char="Ø"/>
            </a:pPr>
            <a:r>
              <a:rPr lang="fr-BE" sz="1800" dirty="0"/>
              <a:t> 1 ESP8266 </a:t>
            </a:r>
            <a:r>
              <a:rPr lang="fr-BE" sz="1800" dirty="0" err="1"/>
              <a:t>with</a:t>
            </a:r>
            <a:r>
              <a:rPr lang="fr-BE" sz="1800" dirty="0"/>
              <a:t> USB </a:t>
            </a:r>
            <a:r>
              <a:rPr lang="fr-BE" sz="1800" dirty="0" err="1"/>
              <a:t>cable</a:t>
            </a:r>
            <a:endParaRPr lang="fr-BE" sz="1800" dirty="0"/>
          </a:p>
          <a:p>
            <a:pPr lvl="1">
              <a:buFont typeface="Wingdings" panose="05000000000000000000" pitchFamily="2" charset="2"/>
              <a:buChar char="Ø"/>
            </a:pPr>
            <a:r>
              <a:rPr lang="fr-BE" sz="1800" dirty="0"/>
              <a:t> 1 Computer</a:t>
            </a:r>
          </a:p>
          <a:p>
            <a:pPr marL="457200" lvl="1" indent="0">
              <a:buNone/>
            </a:pPr>
            <a:endParaRPr lang="fr-BE" dirty="0"/>
          </a:p>
          <a:p>
            <a:pPr lvl="1">
              <a:buFont typeface="Wingdings" panose="05000000000000000000" pitchFamily="2" charset="2"/>
              <a:buChar char="Ø"/>
            </a:pPr>
            <a:endParaRPr lang="fr-BE" dirty="0"/>
          </a:p>
          <a:p>
            <a:endParaRPr lang="fr-BE" dirty="0"/>
          </a:p>
        </p:txBody>
      </p:sp>
      <p:sp>
        <p:nvSpPr>
          <p:cNvPr id="4" name="Espace réservé du numéro de diapositive 3">
            <a:extLst>
              <a:ext uri="{FF2B5EF4-FFF2-40B4-BE49-F238E27FC236}">
                <a16:creationId xmlns:a16="http://schemas.microsoft.com/office/drawing/2014/main" id="{652C923F-6EF3-4C0D-B8EF-BB72F188D9C3}"/>
              </a:ext>
            </a:extLst>
          </p:cNvPr>
          <p:cNvSpPr>
            <a:spLocks noGrp="1"/>
          </p:cNvSpPr>
          <p:nvPr>
            <p:ph type="sldNum" sz="quarter" idx="10"/>
          </p:nvPr>
        </p:nvSpPr>
        <p:spPr/>
        <p:txBody>
          <a:bodyPr/>
          <a:lstStyle/>
          <a:p>
            <a:pPr>
              <a:defRPr/>
            </a:pPr>
            <a:fld id="{14F214EF-6916-43FF-8424-30437CA8A788}" type="slidenum">
              <a:rPr lang="fr-BE" smtClean="0"/>
              <a:pPr>
                <a:defRPr/>
              </a:pPr>
              <a:t>7</a:t>
            </a:fld>
            <a:endParaRPr lang="fr-BE" dirty="0"/>
          </a:p>
        </p:txBody>
      </p:sp>
      <p:sp>
        <p:nvSpPr>
          <p:cNvPr id="5" name="Espace réservé du pied de page 4">
            <a:extLst>
              <a:ext uri="{FF2B5EF4-FFF2-40B4-BE49-F238E27FC236}">
                <a16:creationId xmlns:a16="http://schemas.microsoft.com/office/drawing/2014/main" id="{09A5541F-6623-4014-A4A5-A97A114AAB4D}"/>
              </a:ext>
            </a:extLst>
          </p:cNvPr>
          <p:cNvSpPr>
            <a:spLocks noGrp="1"/>
          </p:cNvSpPr>
          <p:nvPr>
            <p:ph type="ftr" sz="quarter" idx="11"/>
          </p:nvPr>
        </p:nvSpPr>
        <p:spPr/>
        <p:txBody>
          <a:bodyPr/>
          <a:lstStyle/>
          <a:p>
            <a:pPr>
              <a:defRPr/>
            </a:pPr>
            <a:r>
              <a:rPr lang="fr-FR"/>
              <a:t>1009-05 Systèmes à Microprocesseur 1. Structure ordinateur</a:t>
            </a:r>
          </a:p>
        </p:txBody>
      </p:sp>
      <p:pic>
        <p:nvPicPr>
          <p:cNvPr id="9" name="Image 8">
            <a:extLst>
              <a:ext uri="{FF2B5EF4-FFF2-40B4-BE49-F238E27FC236}">
                <a16:creationId xmlns:a16="http://schemas.microsoft.com/office/drawing/2014/main" id="{81009701-A271-4C7E-ABFC-14909F3E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645024"/>
            <a:ext cx="4832537" cy="2322660"/>
          </a:xfrm>
          <a:prstGeom prst="rect">
            <a:avLst/>
          </a:prstGeom>
        </p:spPr>
      </p:pic>
    </p:spTree>
    <p:extLst>
      <p:ext uri="{BB962C8B-B14F-4D97-AF65-F5344CB8AC3E}">
        <p14:creationId xmlns:p14="http://schemas.microsoft.com/office/powerpoint/2010/main" val="418462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0967D-D196-4B29-9D3F-2A5F107BBFAE}"/>
              </a:ext>
            </a:extLst>
          </p:cNvPr>
          <p:cNvSpPr>
            <a:spLocks noGrp="1"/>
          </p:cNvSpPr>
          <p:nvPr>
            <p:ph type="title"/>
          </p:nvPr>
        </p:nvSpPr>
        <p:spPr/>
        <p:txBody>
          <a:bodyPr/>
          <a:lstStyle/>
          <a:p>
            <a:r>
              <a:rPr lang="fr-BE" dirty="0"/>
              <a:t>Original </a:t>
            </a:r>
            <a:r>
              <a:rPr lang="fr-BE" dirty="0" err="1"/>
              <a:t>tutorials</a:t>
            </a:r>
            <a:endParaRPr lang="fr-BE" dirty="0"/>
          </a:p>
        </p:txBody>
      </p:sp>
      <p:sp>
        <p:nvSpPr>
          <p:cNvPr id="3" name="Espace réservé du contenu 2">
            <a:extLst>
              <a:ext uri="{FF2B5EF4-FFF2-40B4-BE49-F238E27FC236}">
                <a16:creationId xmlns:a16="http://schemas.microsoft.com/office/drawing/2014/main" id="{BE671A0B-4FA8-4CC4-BFDB-E01722C0560B}"/>
              </a:ext>
            </a:extLst>
          </p:cNvPr>
          <p:cNvSpPr>
            <a:spLocks noGrp="1"/>
          </p:cNvSpPr>
          <p:nvPr>
            <p:ph idx="1"/>
          </p:nvPr>
        </p:nvSpPr>
        <p:spPr/>
        <p:txBody>
          <a:bodyPr/>
          <a:lstStyle/>
          <a:p>
            <a:r>
              <a:rPr lang="fr-BE" sz="2400" dirty="0"/>
              <a:t>ESP8266 </a:t>
            </a:r>
            <a:r>
              <a:rPr lang="fr-BE" sz="2400" dirty="0" err="1"/>
              <a:t>working</a:t>
            </a:r>
            <a:r>
              <a:rPr lang="fr-BE" sz="2400" dirty="0"/>
              <a:t> as a </a:t>
            </a:r>
            <a:r>
              <a:rPr lang="fr-BE" sz="2400" dirty="0" err="1"/>
              <a:t>webserver</a:t>
            </a:r>
            <a:endParaRPr lang="fr-BE" sz="2400" dirty="0"/>
          </a:p>
          <a:p>
            <a:endParaRPr lang="fr-BE" sz="2400" dirty="0"/>
          </a:p>
          <a:p>
            <a:r>
              <a:rPr lang="en-US" sz="2400" b="1" u="sng" dirty="0"/>
              <a:t>Goal</a:t>
            </a:r>
            <a:r>
              <a:rPr lang="en-US" sz="2400" dirty="0"/>
              <a:t> : program the ESP8266 to behave like a webserver. We can interact from a web interface accessible from a web browser.</a:t>
            </a:r>
            <a:endParaRPr lang="fr-BE" sz="2400" dirty="0"/>
          </a:p>
        </p:txBody>
      </p:sp>
      <p:sp>
        <p:nvSpPr>
          <p:cNvPr id="4" name="Espace réservé du numéro de diapositive 3">
            <a:extLst>
              <a:ext uri="{FF2B5EF4-FFF2-40B4-BE49-F238E27FC236}">
                <a16:creationId xmlns:a16="http://schemas.microsoft.com/office/drawing/2014/main" id="{D6A88A45-0B1A-4BE4-A5CF-0B2C65A1BE26}"/>
              </a:ext>
            </a:extLst>
          </p:cNvPr>
          <p:cNvSpPr>
            <a:spLocks noGrp="1"/>
          </p:cNvSpPr>
          <p:nvPr>
            <p:ph type="sldNum" sz="quarter" idx="10"/>
          </p:nvPr>
        </p:nvSpPr>
        <p:spPr/>
        <p:txBody>
          <a:bodyPr/>
          <a:lstStyle/>
          <a:p>
            <a:pPr>
              <a:defRPr/>
            </a:pPr>
            <a:fld id="{14F214EF-6916-43FF-8424-30437CA8A788}" type="slidenum">
              <a:rPr lang="fr-BE" smtClean="0"/>
              <a:pPr>
                <a:defRPr/>
              </a:pPr>
              <a:t>8</a:t>
            </a:fld>
            <a:endParaRPr lang="fr-BE" dirty="0"/>
          </a:p>
        </p:txBody>
      </p:sp>
      <p:sp>
        <p:nvSpPr>
          <p:cNvPr id="5" name="Espace réservé du pied de page 4">
            <a:extLst>
              <a:ext uri="{FF2B5EF4-FFF2-40B4-BE49-F238E27FC236}">
                <a16:creationId xmlns:a16="http://schemas.microsoft.com/office/drawing/2014/main" id="{A955BF75-2EA2-4823-A252-9F73BCCE5B6F}"/>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415817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C475B-051A-4464-B40B-06800804161A}"/>
              </a:ext>
            </a:extLst>
          </p:cNvPr>
          <p:cNvSpPr>
            <a:spLocks noGrp="1"/>
          </p:cNvSpPr>
          <p:nvPr>
            <p:ph type="title"/>
          </p:nvPr>
        </p:nvSpPr>
        <p:spPr/>
        <p:txBody>
          <a:bodyPr/>
          <a:lstStyle/>
          <a:p>
            <a:r>
              <a:rPr lang="fr-BE" dirty="0" err="1"/>
              <a:t>Results</a:t>
            </a:r>
            <a:endParaRPr lang="fr-BE" dirty="0"/>
          </a:p>
        </p:txBody>
      </p:sp>
      <p:pic>
        <p:nvPicPr>
          <p:cNvPr id="6" name="video0">
            <a:hlinkClick r:id="" action="ppaction://media"/>
            <a:extLst>
              <a:ext uri="{FF2B5EF4-FFF2-40B4-BE49-F238E27FC236}">
                <a16:creationId xmlns:a16="http://schemas.microsoft.com/office/drawing/2014/main" id="{CCDC40EB-D097-4E7E-A2FF-2954C4D663C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166018"/>
            <a:ext cx="8045450" cy="4525963"/>
          </a:xfrm>
        </p:spPr>
      </p:pic>
      <p:sp>
        <p:nvSpPr>
          <p:cNvPr id="4" name="Espace réservé du numéro de diapositive 3">
            <a:extLst>
              <a:ext uri="{FF2B5EF4-FFF2-40B4-BE49-F238E27FC236}">
                <a16:creationId xmlns:a16="http://schemas.microsoft.com/office/drawing/2014/main" id="{654436E5-3659-46C0-AA7C-0E301EFE829C}"/>
              </a:ext>
            </a:extLst>
          </p:cNvPr>
          <p:cNvSpPr>
            <a:spLocks noGrp="1"/>
          </p:cNvSpPr>
          <p:nvPr>
            <p:ph type="sldNum" sz="quarter" idx="10"/>
          </p:nvPr>
        </p:nvSpPr>
        <p:spPr/>
        <p:txBody>
          <a:bodyPr/>
          <a:lstStyle/>
          <a:p>
            <a:pPr>
              <a:defRPr/>
            </a:pPr>
            <a:fld id="{14F214EF-6916-43FF-8424-30437CA8A788}" type="slidenum">
              <a:rPr lang="fr-BE" smtClean="0"/>
              <a:pPr>
                <a:defRPr/>
              </a:pPr>
              <a:t>9</a:t>
            </a:fld>
            <a:endParaRPr lang="fr-BE" dirty="0"/>
          </a:p>
        </p:txBody>
      </p:sp>
      <p:sp>
        <p:nvSpPr>
          <p:cNvPr id="5" name="Espace réservé du pied de page 4">
            <a:extLst>
              <a:ext uri="{FF2B5EF4-FFF2-40B4-BE49-F238E27FC236}">
                <a16:creationId xmlns:a16="http://schemas.microsoft.com/office/drawing/2014/main" id="{D14E813C-7F2D-43DD-8F8D-90DA1E2514F2}"/>
              </a:ext>
            </a:extLst>
          </p:cNvPr>
          <p:cNvSpPr>
            <a:spLocks noGrp="1"/>
          </p:cNvSpPr>
          <p:nvPr>
            <p:ph type="ftr" sz="quarter" idx="11"/>
          </p:nvPr>
        </p:nvSpPr>
        <p:spPr/>
        <p:txBody>
          <a:bodyPr/>
          <a:lstStyle/>
          <a:p>
            <a:pPr>
              <a:defRPr/>
            </a:pPr>
            <a:r>
              <a:rPr lang="fr-FR"/>
              <a:t>1009-05 Systèmes à Microprocesseur 1. Structure ordinateur</a:t>
            </a:r>
          </a:p>
        </p:txBody>
      </p:sp>
    </p:spTree>
    <p:extLst>
      <p:ext uri="{BB962C8B-B14F-4D97-AF65-F5344CB8AC3E}">
        <p14:creationId xmlns:p14="http://schemas.microsoft.com/office/powerpoint/2010/main" val="40761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FPMS_mask</Template>
  <TotalTime>61054</TotalTime>
  <Words>1566</Words>
  <Application>Microsoft Office PowerPoint</Application>
  <PresentationFormat>Affichage à l'écran (4:3)</PresentationFormat>
  <Paragraphs>216</Paragraphs>
  <Slides>23</Slides>
  <Notes>9</Notes>
  <HiddenSlides>0</HiddenSlides>
  <MMClips>2</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23</vt:i4>
      </vt:variant>
    </vt:vector>
  </HeadingPairs>
  <TitlesOfParts>
    <vt:vector size="30" baseType="lpstr">
      <vt:lpstr>Arial</vt:lpstr>
      <vt:lpstr>Calibri</vt:lpstr>
      <vt:lpstr>Times</vt:lpstr>
      <vt:lpstr>Times New Roman</vt:lpstr>
      <vt:lpstr>Verdana</vt:lpstr>
      <vt:lpstr>Wingdings</vt:lpstr>
      <vt:lpstr>Conception personnalisée</vt:lpstr>
      <vt:lpstr>Hardware Software Project Presentation</vt:lpstr>
      <vt:lpstr>Objectives</vt:lpstr>
      <vt:lpstr>Problem Definition</vt:lpstr>
      <vt:lpstr>Original tutorials</vt:lpstr>
      <vt:lpstr>Original tutorials</vt:lpstr>
      <vt:lpstr>Results</vt:lpstr>
      <vt:lpstr>Original tutorials</vt:lpstr>
      <vt:lpstr>Original tutorials</vt:lpstr>
      <vt:lpstr>Results</vt:lpstr>
      <vt:lpstr>From Arduino to ESP8266</vt:lpstr>
      <vt:lpstr>Serial </vt:lpstr>
      <vt:lpstr>Issue </vt:lpstr>
      <vt:lpstr>Solution </vt:lpstr>
      <vt:lpstr>Breadboard set-up</vt:lpstr>
      <vt:lpstr>Problem</vt:lpstr>
      <vt:lpstr>Comparison</vt:lpstr>
      <vt:lpstr>Conclusion</vt:lpstr>
      <vt:lpstr>Annexe </vt:lpstr>
      <vt:lpstr>Serial vs Parallel </vt:lpstr>
      <vt:lpstr>Serial</vt:lpstr>
      <vt:lpstr>Serial </vt:lpstr>
      <vt:lpstr>Serial </vt:lpstr>
      <vt:lpstr>Solution </vt:lpstr>
    </vt:vector>
  </TitlesOfParts>
  <Company>Faculté Polytechnique de Mons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1009-02 Electronique Physique 2005</dc:title>
  <dc:subject>1 Introduction</dc:subject>
  <dc:creator>Carlos Valderrama</dc:creator>
  <cp:lastModifiedBy>Giuseppe __</cp:lastModifiedBy>
  <cp:revision>2345</cp:revision>
  <cp:lastPrinted>2016-05-10T12:40:43Z</cp:lastPrinted>
  <dcterms:created xsi:type="dcterms:W3CDTF">2004-05-13T11:48:04Z</dcterms:created>
  <dcterms:modified xsi:type="dcterms:W3CDTF">2018-06-10T22:20:21Z</dcterms:modified>
</cp:coreProperties>
</file>